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76" r:id="rId5"/>
    <p:sldId id="277" r:id="rId6"/>
    <p:sldId id="259" r:id="rId7"/>
    <p:sldId id="260" r:id="rId8"/>
    <p:sldId id="261" r:id="rId9"/>
    <p:sldId id="262" r:id="rId10"/>
    <p:sldId id="263" r:id="rId11"/>
    <p:sldId id="266" r:id="rId12"/>
    <p:sldId id="267" r:id="rId13"/>
    <p:sldId id="274" r:id="rId14"/>
    <p:sldId id="278" r:id="rId15"/>
    <p:sldId id="275" r:id="rId16"/>
  </p:sldIdLst>
  <p:sldSz cx="18288000" cy="10287000"/>
  <p:notesSz cx="6858000" cy="9144000"/>
  <p:embeddedFontLst>
    <p:embeddedFont>
      <p:font typeface="Arimo" panose="020B0604020202020204" charset="0"/>
      <p:regular r:id="rId17"/>
    </p:embeddedFont>
    <p:embeddedFont>
      <p:font typeface="Arimo Bold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lear Sans Bold" panose="020B0604020202020204" charset="0"/>
      <p:regular r:id="rId23"/>
    </p:embeddedFont>
    <p:embeddedFont>
      <p:font typeface="Clear Sans Regular" panose="020B0604020202020204" charset="0"/>
      <p:regular r:id="rId24"/>
    </p:embeddedFont>
    <p:embeddedFont>
      <p:font typeface="Dancing Script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2" y="31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jpeg>
</file>

<file path=ppt/media/image22.png>
</file>

<file path=ppt/media/image23.svg>
</file>

<file path=ppt/media/image3.jpeg>
</file>

<file path=ppt/media/image4.png>
</file>

<file path=ppt/media/image5.sv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EA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03-Jan-24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10" Type="http://schemas.openxmlformats.org/officeDocument/2006/relationships/image" Target="../media/image21.jpe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8"/>
          <p:cNvGrpSpPr/>
          <p:nvPr/>
        </p:nvGrpSpPr>
        <p:grpSpPr>
          <a:xfrm>
            <a:off x="2370968" y="155315"/>
            <a:ext cx="14164432" cy="1679201"/>
            <a:chOff x="-3477782" y="35549"/>
            <a:chExt cx="18061421" cy="2238936"/>
          </a:xfrm>
        </p:grpSpPr>
        <p:sp>
          <p:nvSpPr>
            <p:cNvPr id="39" name="TextBox 39"/>
            <p:cNvSpPr txBox="1"/>
            <p:nvPr/>
          </p:nvSpPr>
          <p:spPr>
            <a:xfrm>
              <a:off x="-3477782" y="35549"/>
              <a:ext cx="18061421" cy="119776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indent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vi-VN" sz="4400" b="1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PBL4: DỰ ÁN HỆ ĐIỀU HÀNH &amp; MẠNG MÁY TÍNH</a:t>
              </a:r>
              <a:endParaRPr lang="en-US" sz="11500" b="1" spc="164" dirty="0">
                <a:solidFill>
                  <a:srgbClr val="191919"/>
                </a:solidFill>
                <a:latin typeface="Clear Sans Bold"/>
              </a:endParaRP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-1283298" y="1190854"/>
              <a:ext cx="14802343" cy="108363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indent="0" algn="ctr">
                <a:lnSpc>
                  <a:spcPct val="150000"/>
                </a:lnSpc>
                <a:spcBef>
                  <a:spcPts val="1225"/>
                </a:spcBef>
                <a:spcAft>
                  <a:spcPts val="0"/>
                </a:spcAft>
              </a:pPr>
              <a:r>
                <a:rPr lang="vi-VN" sz="4000" b="1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Đề tài: </a:t>
              </a:r>
              <a:r>
                <a:rPr lang="en-US" sz="3600" b="1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ỨNG DỤNG ĐIỀU KHIỂN MÁY TÍNH TỪ XA</a:t>
              </a:r>
              <a:endParaRPr lang="en-US" sz="3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AutoShape 2"/>
          <p:cNvSpPr/>
          <p:nvPr/>
        </p:nvSpPr>
        <p:spPr>
          <a:xfrm>
            <a:off x="3147643" y="2324100"/>
            <a:ext cx="11992714" cy="1796733"/>
          </a:xfrm>
          <a:prstGeom prst="rect">
            <a:avLst/>
          </a:prstGeom>
          <a:solidFill>
            <a:srgbClr val="61607F">
              <a:alpha val="29804"/>
            </a:srgbClr>
          </a:solidFill>
        </p:spPr>
        <p:txBody>
          <a:bodyPr/>
          <a:lstStyle/>
          <a:p>
            <a:endParaRPr lang="en-ID"/>
          </a:p>
        </p:txBody>
      </p:sp>
      <p:sp>
        <p:nvSpPr>
          <p:cNvPr id="3" name="AutoShape 3"/>
          <p:cNvSpPr/>
          <p:nvPr/>
        </p:nvSpPr>
        <p:spPr>
          <a:xfrm>
            <a:off x="3147643" y="2324100"/>
            <a:ext cx="11101757" cy="1796733"/>
          </a:xfrm>
          <a:prstGeom prst="rect">
            <a:avLst/>
          </a:prstGeom>
          <a:solidFill>
            <a:srgbClr val="61607F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" name="TextBox 4"/>
          <p:cNvSpPr txBox="1"/>
          <p:nvPr/>
        </p:nvSpPr>
        <p:spPr>
          <a:xfrm>
            <a:off x="4526386" y="3034803"/>
            <a:ext cx="9723014" cy="402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354"/>
              </a:lnSpc>
              <a:spcBef>
                <a:spcPct val="0"/>
              </a:spcBef>
            </a:pPr>
            <a:r>
              <a:rPr lang="en-US" sz="2600" spc="101" dirty="0">
                <a:solidFill>
                  <a:srgbClr val="FFFFFF"/>
                </a:solidFill>
                <a:latin typeface="Arimo Bold"/>
              </a:rPr>
              <a:t>CƠ SỞ LÍ THUYẾT</a:t>
            </a:r>
          </a:p>
        </p:txBody>
      </p:sp>
      <p:grpSp>
        <p:nvGrpSpPr>
          <p:cNvPr id="5" name="Group 5"/>
          <p:cNvGrpSpPr/>
          <p:nvPr/>
        </p:nvGrpSpPr>
        <p:grpSpPr>
          <a:xfrm rot="13500000">
            <a:off x="13590038" y="2581614"/>
            <a:ext cx="1271500" cy="1294768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1607F"/>
            </a:solidFill>
          </p:spPr>
          <p:txBody>
            <a:bodyPr/>
            <a:lstStyle/>
            <a:p>
              <a:endParaRPr lang="en-ID"/>
            </a:p>
          </p:txBody>
        </p:sp>
      </p:grpSp>
      <p:sp>
        <p:nvSpPr>
          <p:cNvPr id="7" name="AutoShape 7"/>
          <p:cNvSpPr/>
          <p:nvPr/>
        </p:nvSpPr>
        <p:spPr>
          <a:xfrm>
            <a:off x="3147643" y="4151788"/>
            <a:ext cx="11992714" cy="1796733"/>
          </a:xfrm>
          <a:prstGeom prst="rect">
            <a:avLst/>
          </a:prstGeom>
          <a:solidFill>
            <a:srgbClr val="D75927">
              <a:alpha val="29804"/>
            </a:srgbClr>
          </a:solidFill>
        </p:spPr>
        <p:txBody>
          <a:bodyPr/>
          <a:lstStyle/>
          <a:p>
            <a:endParaRPr lang="en-ID"/>
          </a:p>
        </p:txBody>
      </p:sp>
      <p:sp>
        <p:nvSpPr>
          <p:cNvPr id="8" name="AutoShape 8"/>
          <p:cNvSpPr/>
          <p:nvPr/>
        </p:nvSpPr>
        <p:spPr>
          <a:xfrm>
            <a:off x="3147643" y="4151788"/>
            <a:ext cx="11101757" cy="1796733"/>
          </a:xfrm>
          <a:prstGeom prst="rect">
            <a:avLst/>
          </a:prstGeom>
          <a:solidFill>
            <a:srgbClr val="D75927"/>
          </a:solidFill>
        </p:spPr>
        <p:txBody>
          <a:bodyPr/>
          <a:lstStyle/>
          <a:p>
            <a:endParaRPr lang="en-ID"/>
          </a:p>
        </p:txBody>
      </p:sp>
      <p:grpSp>
        <p:nvGrpSpPr>
          <p:cNvPr id="9" name="Group 9"/>
          <p:cNvGrpSpPr/>
          <p:nvPr/>
        </p:nvGrpSpPr>
        <p:grpSpPr>
          <a:xfrm rot="13500000">
            <a:off x="13597293" y="4433160"/>
            <a:ext cx="1271500" cy="1294768"/>
            <a:chOff x="0" y="0"/>
            <a:chExt cx="6350000" cy="633984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5927"/>
            </a:solidFill>
          </p:spPr>
          <p:txBody>
            <a:bodyPr/>
            <a:lstStyle/>
            <a:p>
              <a:endParaRPr lang="en-ID"/>
            </a:p>
          </p:txBody>
        </p:sp>
      </p:grpSp>
      <p:sp>
        <p:nvSpPr>
          <p:cNvPr id="11" name="AutoShape 11"/>
          <p:cNvSpPr/>
          <p:nvPr/>
        </p:nvSpPr>
        <p:spPr>
          <a:xfrm>
            <a:off x="3147643" y="5979477"/>
            <a:ext cx="11992714" cy="1796733"/>
          </a:xfrm>
          <a:prstGeom prst="rect">
            <a:avLst/>
          </a:prstGeom>
          <a:solidFill>
            <a:srgbClr val="61607F">
              <a:alpha val="29804"/>
            </a:srgbClr>
          </a:solidFill>
        </p:spPr>
        <p:txBody>
          <a:bodyPr/>
          <a:lstStyle/>
          <a:p>
            <a:endParaRPr lang="en-ID"/>
          </a:p>
        </p:txBody>
      </p:sp>
      <p:sp>
        <p:nvSpPr>
          <p:cNvPr id="12" name="AutoShape 12"/>
          <p:cNvSpPr/>
          <p:nvPr/>
        </p:nvSpPr>
        <p:spPr>
          <a:xfrm>
            <a:off x="3147643" y="5979477"/>
            <a:ext cx="11101757" cy="1796733"/>
          </a:xfrm>
          <a:prstGeom prst="rect">
            <a:avLst/>
          </a:prstGeom>
          <a:solidFill>
            <a:srgbClr val="37C9EF"/>
          </a:solidFill>
        </p:spPr>
        <p:txBody>
          <a:bodyPr/>
          <a:lstStyle/>
          <a:p>
            <a:endParaRPr lang="en-ID"/>
          </a:p>
        </p:txBody>
      </p:sp>
      <p:grpSp>
        <p:nvGrpSpPr>
          <p:cNvPr id="13" name="Group 13"/>
          <p:cNvGrpSpPr/>
          <p:nvPr/>
        </p:nvGrpSpPr>
        <p:grpSpPr>
          <a:xfrm rot="13500000">
            <a:off x="13617605" y="6245099"/>
            <a:ext cx="1271500" cy="1294768"/>
            <a:chOff x="0" y="0"/>
            <a:chExt cx="6350000" cy="633984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C9EF"/>
            </a:solidFill>
          </p:spPr>
          <p:txBody>
            <a:bodyPr/>
            <a:lstStyle/>
            <a:p>
              <a:endParaRPr lang="en-ID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3147643" y="2381802"/>
            <a:ext cx="1346752" cy="1681328"/>
            <a:chOff x="0" y="0"/>
            <a:chExt cx="1044123" cy="205233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44123" cy="2052334"/>
            </a:xfrm>
            <a:custGeom>
              <a:avLst/>
              <a:gdLst/>
              <a:ahLst/>
              <a:cxnLst/>
              <a:rect l="l" t="t" r="r" b="b"/>
              <a:pathLst>
                <a:path w="1044123" h="2052334">
                  <a:moveTo>
                    <a:pt x="0" y="0"/>
                  </a:moveTo>
                  <a:lnTo>
                    <a:pt x="1044123" y="0"/>
                  </a:lnTo>
                  <a:lnTo>
                    <a:pt x="1044123" y="2052334"/>
                  </a:lnTo>
                  <a:lnTo>
                    <a:pt x="0" y="20523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48280" r="-48280"/>
              </a:stretch>
            </a:blipFill>
          </p:spPr>
          <p:txBody>
            <a:bodyPr/>
            <a:lstStyle/>
            <a:p>
              <a:endParaRPr lang="en-ID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35672" y="618370"/>
              <a:ext cx="772779" cy="8509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u="none" dirty="0">
                  <a:solidFill>
                    <a:srgbClr val="13538A"/>
                  </a:solidFill>
                  <a:latin typeface="Clear Sans Bold"/>
                </a:rPr>
                <a:t>I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3147643" y="4200057"/>
            <a:ext cx="1346752" cy="1681328"/>
            <a:chOff x="0" y="0"/>
            <a:chExt cx="1044123" cy="205233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44123" cy="2052334"/>
            </a:xfrm>
            <a:custGeom>
              <a:avLst/>
              <a:gdLst/>
              <a:ahLst/>
              <a:cxnLst/>
              <a:rect l="l" t="t" r="r" b="b"/>
              <a:pathLst>
                <a:path w="1044123" h="2052334">
                  <a:moveTo>
                    <a:pt x="0" y="0"/>
                  </a:moveTo>
                  <a:lnTo>
                    <a:pt x="1044123" y="0"/>
                  </a:lnTo>
                  <a:lnTo>
                    <a:pt x="1044123" y="2052334"/>
                  </a:lnTo>
                  <a:lnTo>
                    <a:pt x="0" y="20523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48280" r="-48280"/>
              </a:stretch>
            </a:blipFill>
          </p:spPr>
          <p:txBody>
            <a:bodyPr/>
            <a:lstStyle/>
            <a:p>
              <a:endParaRPr lang="en-ID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35672" y="618370"/>
              <a:ext cx="772779" cy="8509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u="none" dirty="0">
                  <a:solidFill>
                    <a:srgbClr val="2C92D5"/>
                  </a:solidFill>
                  <a:latin typeface="Clear Sans Bold"/>
                </a:rPr>
                <a:t>II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3147643" y="6037178"/>
            <a:ext cx="1346752" cy="1681328"/>
            <a:chOff x="0" y="0"/>
            <a:chExt cx="1044123" cy="205233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44123" cy="2052334"/>
            </a:xfrm>
            <a:custGeom>
              <a:avLst/>
              <a:gdLst/>
              <a:ahLst/>
              <a:cxnLst/>
              <a:rect l="l" t="t" r="r" b="b"/>
              <a:pathLst>
                <a:path w="1044123" h="2052334">
                  <a:moveTo>
                    <a:pt x="0" y="0"/>
                  </a:moveTo>
                  <a:lnTo>
                    <a:pt x="1044123" y="0"/>
                  </a:lnTo>
                  <a:lnTo>
                    <a:pt x="1044123" y="2052334"/>
                  </a:lnTo>
                  <a:lnTo>
                    <a:pt x="0" y="20523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48280" r="-48280"/>
              </a:stretch>
            </a:blipFill>
          </p:spPr>
          <p:txBody>
            <a:bodyPr/>
            <a:lstStyle/>
            <a:p>
              <a:endParaRPr lang="en-ID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35672" y="618370"/>
              <a:ext cx="772779" cy="8509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u="none" dirty="0">
                  <a:solidFill>
                    <a:srgbClr val="13538A"/>
                  </a:solidFill>
                  <a:latin typeface="Clear Sans Bold"/>
                </a:rPr>
                <a:t>III</a:t>
              </a:r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4705638" y="4637644"/>
            <a:ext cx="9543762" cy="402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354"/>
              </a:lnSpc>
              <a:spcBef>
                <a:spcPct val="0"/>
              </a:spcBef>
            </a:pPr>
            <a:r>
              <a:rPr lang="en-US" sz="2600" spc="101" dirty="0">
                <a:solidFill>
                  <a:srgbClr val="FFFFFF"/>
                </a:solidFill>
                <a:latin typeface="Arimo Bold"/>
              </a:rPr>
              <a:t>TỔNG QUAN ĐỀ TÀI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4765673" y="6493121"/>
            <a:ext cx="9899553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967"/>
              </a:lnSpc>
              <a:spcBef>
                <a:spcPct val="0"/>
              </a:spcBef>
            </a:pPr>
            <a:r>
              <a:rPr lang="en-US" sz="2600" spc="89" dirty="0">
                <a:solidFill>
                  <a:srgbClr val="FFFFFF"/>
                </a:solidFill>
                <a:latin typeface="Arimo Bold"/>
              </a:rPr>
              <a:t>KẾT LUẬN VÀ HƯỚNG PHÁT TRIỂN</a:t>
            </a:r>
          </a:p>
        </p:txBody>
      </p:sp>
      <p:sp>
        <p:nvSpPr>
          <p:cNvPr id="61" name="AutoShape 7">
            <a:extLst>
              <a:ext uri="{FF2B5EF4-FFF2-40B4-BE49-F238E27FC236}">
                <a16:creationId xmlns:a16="http://schemas.microsoft.com/office/drawing/2014/main" id="{7582AAAD-F5A1-C165-D5C0-DBF4483C5504}"/>
              </a:ext>
            </a:extLst>
          </p:cNvPr>
          <p:cNvSpPr/>
          <p:nvPr/>
        </p:nvSpPr>
        <p:spPr>
          <a:xfrm>
            <a:off x="3147643" y="7828608"/>
            <a:ext cx="11992714" cy="1796733"/>
          </a:xfrm>
          <a:prstGeom prst="rect">
            <a:avLst/>
          </a:prstGeom>
          <a:solidFill>
            <a:srgbClr val="D75927">
              <a:alpha val="29804"/>
            </a:srgbClr>
          </a:solidFill>
        </p:spPr>
        <p:txBody>
          <a:bodyPr/>
          <a:lstStyle/>
          <a:p>
            <a:endParaRPr lang="en-ID"/>
          </a:p>
        </p:txBody>
      </p:sp>
      <p:sp>
        <p:nvSpPr>
          <p:cNvPr id="62" name="AutoShape 8">
            <a:extLst>
              <a:ext uri="{FF2B5EF4-FFF2-40B4-BE49-F238E27FC236}">
                <a16:creationId xmlns:a16="http://schemas.microsoft.com/office/drawing/2014/main" id="{FD69317B-E6CC-194D-61BC-11D616EE7F69}"/>
              </a:ext>
            </a:extLst>
          </p:cNvPr>
          <p:cNvSpPr/>
          <p:nvPr/>
        </p:nvSpPr>
        <p:spPr>
          <a:xfrm>
            <a:off x="3147643" y="7828608"/>
            <a:ext cx="11101757" cy="1796733"/>
          </a:xfrm>
          <a:prstGeom prst="rect">
            <a:avLst/>
          </a:prstGeom>
          <a:solidFill>
            <a:srgbClr val="0070C0"/>
          </a:solidFill>
        </p:spPr>
        <p:txBody>
          <a:bodyPr/>
          <a:lstStyle/>
          <a:p>
            <a:endParaRPr lang="en-ID"/>
          </a:p>
        </p:txBody>
      </p:sp>
      <p:grpSp>
        <p:nvGrpSpPr>
          <p:cNvPr id="63" name="Group 9">
            <a:extLst>
              <a:ext uri="{FF2B5EF4-FFF2-40B4-BE49-F238E27FC236}">
                <a16:creationId xmlns:a16="http://schemas.microsoft.com/office/drawing/2014/main" id="{EE189E47-9DB0-4789-6B47-885C8B5E7A75}"/>
              </a:ext>
            </a:extLst>
          </p:cNvPr>
          <p:cNvGrpSpPr/>
          <p:nvPr/>
        </p:nvGrpSpPr>
        <p:grpSpPr>
          <a:xfrm rot="13500000">
            <a:off x="13597294" y="8079589"/>
            <a:ext cx="1271500" cy="1294768"/>
            <a:chOff x="0" y="0"/>
            <a:chExt cx="6350000" cy="6339840"/>
          </a:xfrm>
          <a:solidFill>
            <a:srgbClr val="0070C0"/>
          </a:solidFill>
        </p:grpSpPr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E033736B-ED0F-6886-D441-4200B837C9D9}"/>
                </a:ext>
              </a:extLst>
            </p:cNvPr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ID"/>
            </a:p>
          </p:txBody>
        </p:sp>
      </p:grpSp>
      <p:grpSp>
        <p:nvGrpSpPr>
          <p:cNvPr id="65" name="Group 26">
            <a:extLst>
              <a:ext uri="{FF2B5EF4-FFF2-40B4-BE49-F238E27FC236}">
                <a16:creationId xmlns:a16="http://schemas.microsoft.com/office/drawing/2014/main" id="{F33629F6-C1F4-2AC9-F688-1AAD15A00412}"/>
              </a:ext>
            </a:extLst>
          </p:cNvPr>
          <p:cNvGrpSpPr/>
          <p:nvPr/>
        </p:nvGrpSpPr>
        <p:grpSpPr>
          <a:xfrm>
            <a:off x="3147643" y="7876878"/>
            <a:ext cx="1346752" cy="1681328"/>
            <a:chOff x="0" y="0"/>
            <a:chExt cx="1044123" cy="2052334"/>
          </a:xfrm>
        </p:grpSpPr>
        <p:sp>
          <p:nvSpPr>
            <p:cNvPr id="66" name="Freeform 27">
              <a:extLst>
                <a:ext uri="{FF2B5EF4-FFF2-40B4-BE49-F238E27FC236}">
                  <a16:creationId xmlns:a16="http://schemas.microsoft.com/office/drawing/2014/main" id="{FBA3E462-157A-F680-2C0D-A151A0A194BE}"/>
                </a:ext>
              </a:extLst>
            </p:cNvPr>
            <p:cNvSpPr/>
            <p:nvPr/>
          </p:nvSpPr>
          <p:spPr>
            <a:xfrm>
              <a:off x="0" y="0"/>
              <a:ext cx="1044123" cy="2052334"/>
            </a:xfrm>
            <a:custGeom>
              <a:avLst/>
              <a:gdLst/>
              <a:ahLst/>
              <a:cxnLst/>
              <a:rect l="l" t="t" r="r" b="b"/>
              <a:pathLst>
                <a:path w="1044123" h="2052334">
                  <a:moveTo>
                    <a:pt x="0" y="0"/>
                  </a:moveTo>
                  <a:lnTo>
                    <a:pt x="1044123" y="0"/>
                  </a:lnTo>
                  <a:lnTo>
                    <a:pt x="1044123" y="2052334"/>
                  </a:lnTo>
                  <a:lnTo>
                    <a:pt x="0" y="20523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48280" r="-48280"/>
              </a:stretch>
            </a:blipFill>
          </p:spPr>
          <p:txBody>
            <a:bodyPr/>
            <a:lstStyle/>
            <a:p>
              <a:endParaRPr lang="en-ID"/>
            </a:p>
          </p:txBody>
        </p:sp>
        <p:sp>
          <p:nvSpPr>
            <p:cNvPr id="67" name="TextBox 28">
              <a:extLst>
                <a:ext uri="{FF2B5EF4-FFF2-40B4-BE49-F238E27FC236}">
                  <a16:creationId xmlns:a16="http://schemas.microsoft.com/office/drawing/2014/main" id="{AF141C56-8882-E74E-B054-E343A801AEC1}"/>
                </a:ext>
              </a:extLst>
            </p:cNvPr>
            <p:cNvSpPr txBox="1"/>
            <p:nvPr/>
          </p:nvSpPr>
          <p:spPr>
            <a:xfrm>
              <a:off x="135672" y="618371"/>
              <a:ext cx="772779" cy="689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u="none" dirty="0">
                  <a:solidFill>
                    <a:srgbClr val="2C92D5"/>
                  </a:solidFill>
                  <a:latin typeface="Clear Sans Bold"/>
                </a:rPr>
                <a:t>IV</a:t>
              </a:r>
            </a:p>
          </p:txBody>
        </p:sp>
      </p:grpSp>
      <p:sp>
        <p:nvSpPr>
          <p:cNvPr id="69" name="TextBox 45">
            <a:extLst>
              <a:ext uri="{FF2B5EF4-FFF2-40B4-BE49-F238E27FC236}">
                <a16:creationId xmlns:a16="http://schemas.microsoft.com/office/drawing/2014/main" id="{A8E7115F-49C3-2523-036B-E517B6C03D48}"/>
              </a:ext>
            </a:extLst>
          </p:cNvPr>
          <p:cNvSpPr txBox="1"/>
          <p:nvPr/>
        </p:nvSpPr>
        <p:spPr>
          <a:xfrm>
            <a:off x="4705638" y="8298068"/>
            <a:ext cx="9543762" cy="402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354"/>
              </a:lnSpc>
              <a:spcBef>
                <a:spcPct val="0"/>
              </a:spcBef>
            </a:pPr>
            <a:r>
              <a:rPr lang="en-US" sz="2600" spc="101" dirty="0">
                <a:solidFill>
                  <a:srgbClr val="FFFFFF"/>
                </a:solidFill>
                <a:latin typeface="Arimo Bold"/>
              </a:rPr>
              <a:t>DEMO GIAO DIỆN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538442" cy="10287000"/>
          </a:xfrm>
          <a:prstGeom prst="rect">
            <a:avLst/>
          </a:prstGeom>
          <a:solidFill>
            <a:srgbClr val="37C9EF"/>
          </a:solidFill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1424148" y="405765"/>
            <a:ext cx="10642612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19"/>
              </a:lnSpc>
            </a:pPr>
            <a:r>
              <a:rPr lang="en-US" sz="4800" spc="239" dirty="0" err="1">
                <a:solidFill>
                  <a:srgbClr val="191919"/>
                </a:solidFill>
                <a:latin typeface="Clear Sans Bold Bold"/>
              </a:rPr>
              <a:t>Sơ</a:t>
            </a:r>
            <a:r>
              <a:rPr lang="en-US" sz="4800" spc="239" dirty="0">
                <a:solidFill>
                  <a:srgbClr val="191919"/>
                </a:solidFill>
                <a:latin typeface="Clear Sans Bold Bold"/>
              </a:rPr>
              <a:t> đồ use case tổng </a:t>
            </a:r>
            <a:r>
              <a:rPr lang="en-US" sz="4800" spc="239" dirty="0" err="1">
                <a:solidFill>
                  <a:srgbClr val="191919"/>
                </a:solidFill>
                <a:latin typeface="Clear Sans Bold Bold"/>
              </a:rPr>
              <a:t>quát</a:t>
            </a:r>
            <a:endParaRPr lang="en-US" sz="4800" spc="239" dirty="0">
              <a:solidFill>
                <a:srgbClr val="191919"/>
              </a:solidFill>
              <a:latin typeface="Clear Sans Bold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F9CC59-575D-865A-B5DC-E98D7CE4B5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300" y="2171700"/>
            <a:ext cx="11201400" cy="716480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-675902"/>
            <a:ext cx="17259300" cy="3934124"/>
          </a:xfrm>
          <a:custGeom>
            <a:avLst/>
            <a:gdLst/>
            <a:ahLst/>
            <a:cxnLst/>
            <a:rect l="l" t="t" r="r" b="b"/>
            <a:pathLst>
              <a:path w="17259300" h="3934124">
                <a:moveTo>
                  <a:pt x="0" y="0"/>
                </a:moveTo>
                <a:lnTo>
                  <a:pt x="17259300" y="0"/>
                </a:lnTo>
                <a:lnTo>
                  <a:pt x="17259300" y="3934123"/>
                </a:lnTo>
                <a:lnTo>
                  <a:pt x="0" y="39341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60" t="-170360" b="-39930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>
            <a:off x="1652160" y="1110292"/>
            <a:ext cx="1966665" cy="1966665"/>
          </a:xfrm>
          <a:custGeom>
            <a:avLst/>
            <a:gdLst/>
            <a:ahLst/>
            <a:cxnLst/>
            <a:rect l="l" t="t" r="r" b="b"/>
            <a:pathLst>
              <a:path w="1966665" h="1966665">
                <a:moveTo>
                  <a:pt x="0" y="0"/>
                </a:moveTo>
                <a:lnTo>
                  <a:pt x="1966665" y="0"/>
                </a:lnTo>
                <a:lnTo>
                  <a:pt x="1966665" y="1966665"/>
                </a:lnTo>
                <a:lnTo>
                  <a:pt x="0" y="19666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AutoShape 4"/>
          <p:cNvSpPr/>
          <p:nvPr/>
        </p:nvSpPr>
        <p:spPr>
          <a:xfrm>
            <a:off x="0" y="0"/>
            <a:ext cx="538442" cy="10287000"/>
          </a:xfrm>
          <a:prstGeom prst="rect">
            <a:avLst/>
          </a:prstGeom>
          <a:solidFill>
            <a:srgbClr val="37C9EF"/>
          </a:solidFill>
        </p:spPr>
        <p:txBody>
          <a:bodyPr/>
          <a:lstStyle/>
          <a:p>
            <a:endParaRPr lang="en-ID"/>
          </a:p>
        </p:txBody>
      </p:sp>
      <p:sp>
        <p:nvSpPr>
          <p:cNvPr id="6" name="TextBox 6"/>
          <p:cNvSpPr txBox="1"/>
          <p:nvPr/>
        </p:nvSpPr>
        <p:spPr>
          <a:xfrm>
            <a:off x="2214634" y="1772632"/>
            <a:ext cx="10642612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19"/>
              </a:lnSpc>
            </a:pPr>
            <a:r>
              <a:rPr lang="en-US" sz="3999" spc="239">
                <a:solidFill>
                  <a:srgbClr val="13538A"/>
                </a:solidFill>
                <a:latin typeface="Clear Sans Bold"/>
              </a:rPr>
              <a:t>Công nghệ sử dụng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510083"/>
            <a:ext cx="15768008" cy="3578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16"/>
              </a:lnSpc>
            </a:pP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         Hệ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thống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chúng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tôi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được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thiết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kế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dựa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trên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kiến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trúc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Client-Server.</a:t>
            </a:r>
          </a:p>
          <a:p>
            <a:pPr algn="just">
              <a:lnSpc>
                <a:spcPts val="4716"/>
              </a:lnSpc>
            </a:pP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	  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Ngôn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ngữ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lập trình : C#</a:t>
            </a:r>
          </a:p>
          <a:p>
            <a:pPr algn="just">
              <a:lnSpc>
                <a:spcPts val="4716"/>
              </a:lnSpc>
            </a:pP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         Framework :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Winform</a:t>
            </a:r>
            <a:endParaRPr lang="en-US" sz="3600" dirty="0">
              <a:solidFill>
                <a:srgbClr val="191919"/>
              </a:solidFill>
              <a:latin typeface="Clear Sans Regular"/>
            </a:endParaRPr>
          </a:p>
          <a:p>
            <a:pPr algn="just">
              <a:lnSpc>
                <a:spcPts val="4716"/>
              </a:lnSpc>
              <a:spcBef>
                <a:spcPct val="0"/>
              </a:spcBef>
            </a:pP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         Windows API(dùng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để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giả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lập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chuột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và bàn phím)</a:t>
            </a:r>
          </a:p>
          <a:p>
            <a:pPr algn="just">
              <a:lnSpc>
                <a:spcPts val="4716"/>
              </a:lnSpc>
              <a:spcBef>
                <a:spcPct val="0"/>
              </a:spcBef>
            </a:pP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        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Thư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viện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NAudio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( dùng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để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nhận và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phát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tính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hiệu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</a:t>
            </a:r>
          </a:p>
          <a:p>
            <a:pPr algn="just">
              <a:lnSpc>
                <a:spcPts val="4716"/>
              </a:lnSpc>
              <a:spcBef>
                <a:spcPct val="0"/>
              </a:spcBef>
            </a:pP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	  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âm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600" dirty="0" err="1">
                <a:solidFill>
                  <a:srgbClr val="191919"/>
                </a:solidFill>
                <a:latin typeface="Clear Sans Regular"/>
              </a:rPr>
              <a:t>thanh</a:t>
            </a:r>
            <a:r>
              <a:rPr lang="en-US" sz="3600" dirty="0">
                <a:solidFill>
                  <a:srgbClr val="191919"/>
                </a:solidFill>
                <a:latin typeface="Clear Sans Regular"/>
              </a:rPr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8B70FE-62DA-B468-60E0-5C0956A12B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73000" y="4844101"/>
            <a:ext cx="5867400" cy="526843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017127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5478685" cy="10287000"/>
          </a:xfrm>
          <a:custGeom>
            <a:avLst/>
            <a:gdLst/>
            <a:ahLst/>
            <a:cxnLst/>
            <a:rect l="l" t="t" r="r" b="b"/>
            <a:pathLst>
              <a:path w="5478685" h="10287000">
                <a:moveTo>
                  <a:pt x="0" y="0"/>
                </a:moveTo>
                <a:lnTo>
                  <a:pt x="5478685" y="0"/>
                </a:lnTo>
                <a:lnTo>
                  <a:pt x="547868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77462" r="-104359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Freeform 4"/>
          <p:cNvSpPr/>
          <p:nvPr/>
        </p:nvSpPr>
        <p:spPr>
          <a:xfrm rot="-5400000">
            <a:off x="1028700" y="8425198"/>
            <a:ext cx="833102" cy="833102"/>
          </a:xfrm>
          <a:custGeom>
            <a:avLst/>
            <a:gdLst/>
            <a:ahLst/>
            <a:cxnLst/>
            <a:rect l="l" t="t" r="r" b="b"/>
            <a:pathLst>
              <a:path w="833102" h="833102">
                <a:moveTo>
                  <a:pt x="0" y="0"/>
                </a:moveTo>
                <a:lnTo>
                  <a:pt x="833102" y="0"/>
                </a:lnTo>
                <a:lnTo>
                  <a:pt x="833102" y="833102"/>
                </a:lnTo>
                <a:lnTo>
                  <a:pt x="0" y="8331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6" name="AutoShape 6"/>
          <p:cNvSpPr/>
          <p:nvPr/>
        </p:nvSpPr>
        <p:spPr>
          <a:xfrm>
            <a:off x="7495199" y="5831516"/>
            <a:ext cx="9452371" cy="39002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ID"/>
          </a:p>
        </p:txBody>
      </p:sp>
      <p:sp>
        <p:nvSpPr>
          <p:cNvPr id="7" name="TextBox 7"/>
          <p:cNvSpPr txBox="1"/>
          <p:nvPr/>
        </p:nvSpPr>
        <p:spPr>
          <a:xfrm>
            <a:off x="6232345" y="1866900"/>
            <a:ext cx="11721115" cy="5912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720"/>
              </a:lnSpc>
              <a:spcBef>
                <a:spcPct val="0"/>
              </a:spcBef>
            </a:pPr>
            <a:r>
              <a:rPr lang="en-US" sz="12000" dirty="0">
                <a:solidFill>
                  <a:srgbClr val="FFFFFF"/>
                </a:solidFill>
                <a:latin typeface="Clear Sans Bold"/>
              </a:rPr>
              <a:t>III. </a:t>
            </a:r>
            <a:r>
              <a:rPr lang="vi-VN" sz="12000" dirty="0">
                <a:solidFill>
                  <a:srgbClr val="FFFFFF"/>
                </a:solidFill>
                <a:latin typeface="Clear Sans Bold"/>
              </a:rPr>
              <a:t>Kết luận và hướng phát triển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011DD659-4925-88A0-3326-32105E22F6D6}"/>
              </a:ext>
            </a:extLst>
          </p:cNvPr>
          <p:cNvSpPr txBox="1"/>
          <p:nvPr/>
        </p:nvSpPr>
        <p:spPr>
          <a:xfrm rot="16200000">
            <a:off x="-2822150" y="4354841"/>
            <a:ext cx="8575049" cy="398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12"/>
              </a:lnSpc>
            </a:pPr>
            <a:r>
              <a:rPr lang="en-US" sz="2400" spc="105" dirty="0">
                <a:solidFill>
                  <a:srgbClr val="191919"/>
                </a:solidFill>
                <a:latin typeface="Arimo Bold"/>
              </a:rPr>
              <a:t>PBL4: </a:t>
            </a:r>
            <a:r>
              <a:rPr lang="vi-V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DỰ ÁN HỆ ĐIỀU HÀNH &amp; MẠNG MÁY TÍNH</a:t>
            </a:r>
            <a:endParaRPr lang="en-US" sz="2400" spc="105" dirty="0">
              <a:solidFill>
                <a:srgbClr val="191919"/>
              </a:solidFill>
              <a:latin typeface="Arimo Bold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68050" y="1604108"/>
            <a:ext cx="5619750" cy="3591565"/>
            <a:chOff x="0" y="0"/>
            <a:chExt cx="7493000" cy="4788751"/>
          </a:xfrm>
        </p:grpSpPr>
        <p:sp>
          <p:nvSpPr>
            <p:cNvPr id="3" name="TextBox 3"/>
            <p:cNvSpPr txBox="1"/>
            <p:nvPr/>
          </p:nvSpPr>
          <p:spPr>
            <a:xfrm>
              <a:off x="0" y="2134871"/>
              <a:ext cx="7493000" cy="545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800" spc="280" dirty="0">
                  <a:solidFill>
                    <a:srgbClr val="191919"/>
                  </a:solidFill>
                  <a:latin typeface="Arimo Bold"/>
                </a:rPr>
                <a:t>CẢI THIỆN GIAO DIỆN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853692"/>
              <a:ext cx="7493000" cy="19350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vi-VN" sz="2600" spc="130" dirty="0">
                  <a:solidFill>
                    <a:srgbClr val="191919"/>
                  </a:solidFill>
                  <a:latin typeface="Arimo"/>
                </a:rPr>
                <a:t>•Cải thiện đơn giản, thân thiện với người dùng, dễ dàng thao tác sử dụng.</a:t>
              </a:r>
              <a:r>
                <a:rPr lang="en-US" sz="2600" spc="130" dirty="0">
                  <a:solidFill>
                    <a:srgbClr val="191919"/>
                  </a:solidFill>
                  <a:latin typeface="Arimo"/>
                </a:rPr>
                <a:t>.</a:t>
              </a:r>
            </a:p>
          </p:txBody>
        </p:sp>
        <p:sp>
          <p:nvSpPr>
            <p:cNvPr id="5" name="Freeform 5"/>
            <p:cNvSpPr/>
            <p:nvPr/>
          </p:nvSpPr>
          <p:spPr>
            <a:xfrm>
              <a:off x="5588000" y="0"/>
              <a:ext cx="1905000" cy="1905000"/>
            </a:xfrm>
            <a:custGeom>
              <a:avLst/>
              <a:gdLst/>
              <a:ahLst/>
              <a:cxnLst/>
              <a:rect l="l" t="t" r="r" b="b"/>
              <a:pathLst>
                <a:path w="1905000" h="1905000">
                  <a:moveTo>
                    <a:pt x="0" y="0"/>
                  </a:moveTo>
                  <a:lnTo>
                    <a:pt x="1905000" y="0"/>
                  </a:lnTo>
                  <a:lnTo>
                    <a:pt x="1905000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D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068050" y="5841259"/>
            <a:ext cx="5619750" cy="3598547"/>
            <a:chOff x="0" y="0"/>
            <a:chExt cx="7493000" cy="4798063"/>
          </a:xfrm>
        </p:grpSpPr>
        <p:sp>
          <p:nvSpPr>
            <p:cNvPr id="7" name="TextBox 7"/>
            <p:cNvSpPr txBox="1"/>
            <p:nvPr/>
          </p:nvSpPr>
          <p:spPr>
            <a:xfrm>
              <a:off x="0" y="2134871"/>
              <a:ext cx="7493000" cy="545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60"/>
                </a:lnSpc>
              </a:pPr>
              <a:r>
                <a:rPr lang="en-US" sz="2800" spc="280" dirty="0">
                  <a:solidFill>
                    <a:srgbClr val="191919"/>
                  </a:solidFill>
                  <a:latin typeface="Arimo Bold"/>
                </a:rPr>
                <a:t>CẢI THIỆN CHẤT LƯỢNG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853692"/>
              <a:ext cx="7493000" cy="19443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vi-VN" sz="2600" spc="130" dirty="0">
                  <a:solidFill>
                    <a:srgbClr val="191919"/>
                  </a:solidFill>
                  <a:latin typeface="Arimo"/>
                </a:rPr>
                <a:t>•Nghiên cứu cơ chế nén dữ liệu để tăng độ phân giải màn hình mà vẫn đảm bảo độ mượt.</a:t>
              </a:r>
              <a:r>
                <a:rPr lang="en-US" sz="2600" spc="130" dirty="0">
                  <a:solidFill>
                    <a:srgbClr val="191919"/>
                  </a:solidFill>
                  <a:latin typeface="Arimo"/>
                </a:rPr>
                <a:t>.</a:t>
              </a:r>
            </a:p>
          </p:txBody>
        </p:sp>
        <p:sp>
          <p:nvSpPr>
            <p:cNvPr id="9" name="Freeform 9"/>
            <p:cNvSpPr/>
            <p:nvPr/>
          </p:nvSpPr>
          <p:spPr>
            <a:xfrm>
              <a:off x="5588000" y="0"/>
              <a:ext cx="1905000" cy="1905000"/>
            </a:xfrm>
            <a:custGeom>
              <a:avLst/>
              <a:gdLst/>
              <a:ahLst/>
              <a:cxnLst/>
              <a:rect l="l" t="t" r="r" b="b"/>
              <a:pathLst>
                <a:path w="1905000" h="1905000">
                  <a:moveTo>
                    <a:pt x="0" y="0"/>
                  </a:moveTo>
                  <a:lnTo>
                    <a:pt x="1905000" y="0"/>
                  </a:lnTo>
                  <a:lnTo>
                    <a:pt x="1905000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D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505200" y="1687928"/>
            <a:ext cx="6038850" cy="3598547"/>
            <a:chOff x="-294807" y="0"/>
            <a:chExt cx="7787807" cy="4798062"/>
          </a:xfrm>
        </p:grpSpPr>
        <p:sp>
          <p:nvSpPr>
            <p:cNvPr id="11" name="TextBox 11"/>
            <p:cNvSpPr txBox="1"/>
            <p:nvPr/>
          </p:nvSpPr>
          <p:spPr>
            <a:xfrm>
              <a:off x="-294807" y="2139950"/>
              <a:ext cx="7787807" cy="54502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3360"/>
                </a:lnSpc>
              </a:pPr>
              <a:r>
                <a:rPr lang="en-US" sz="2800" spc="280" dirty="0">
                  <a:solidFill>
                    <a:srgbClr val="191919"/>
                  </a:solidFill>
                  <a:latin typeface="Arimo Bold"/>
                </a:rPr>
                <a:t>MỞ RỘNG PHẠM VI SỬ DỤNG 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853691"/>
              <a:ext cx="7493000" cy="19443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vi-VN" sz="2600" spc="130" dirty="0">
                  <a:solidFill>
                    <a:srgbClr val="191919"/>
                  </a:solidFill>
                  <a:latin typeface="Arimo"/>
                </a:rPr>
                <a:t>•Nghiên cứu phát triển để dùng được cho mạng internet thay vì mạng nội bộ.</a:t>
              </a:r>
              <a:endParaRPr lang="en-US" sz="2600" spc="130" dirty="0">
                <a:solidFill>
                  <a:srgbClr val="191919"/>
                </a:solidFill>
                <a:latin typeface="Arimo"/>
              </a:endParaRPr>
            </a:p>
          </p:txBody>
        </p:sp>
        <p:sp>
          <p:nvSpPr>
            <p:cNvPr id="13" name="Freeform 13"/>
            <p:cNvSpPr/>
            <p:nvPr/>
          </p:nvSpPr>
          <p:spPr>
            <a:xfrm>
              <a:off x="5588000" y="0"/>
              <a:ext cx="1905000" cy="1905000"/>
            </a:xfrm>
            <a:custGeom>
              <a:avLst/>
              <a:gdLst/>
              <a:ahLst/>
              <a:cxnLst/>
              <a:rect l="l" t="t" r="r" b="b"/>
              <a:pathLst>
                <a:path w="1905000" h="1905000">
                  <a:moveTo>
                    <a:pt x="0" y="0"/>
                  </a:moveTo>
                  <a:lnTo>
                    <a:pt x="1905000" y="0"/>
                  </a:lnTo>
                  <a:lnTo>
                    <a:pt x="1905000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D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917496" y="5829300"/>
            <a:ext cx="5619750" cy="3600979"/>
            <a:chOff x="0" y="0"/>
            <a:chExt cx="7493000" cy="4801305"/>
          </a:xfrm>
        </p:grpSpPr>
        <p:sp>
          <p:nvSpPr>
            <p:cNvPr id="15" name="TextBox 15"/>
            <p:cNvSpPr txBox="1"/>
            <p:nvPr/>
          </p:nvSpPr>
          <p:spPr>
            <a:xfrm>
              <a:off x="0" y="2134871"/>
              <a:ext cx="7493000" cy="545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800" spc="280" dirty="0">
                  <a:solidFill>
                    <a:srgbClr val="191919"/>
                  </a:solidFill>
                  <a:latin typeface="Arimo Bold"/>
                </a:rPr>
                <a:t>TĂNG TÍN BẢO MẬT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863852"/>
              <a:ext cx="7493000" cy="19374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vi-VN" sz="2600" dirty="0">
                  <a:effectLst/>
                  <a:latin typeface="Times New Roman" panose="02020603050405020304" pitchFamily="18" charset="0"/>
                  <a:ea typeface="Symbol" panose="05050102010706020507" pitchFamily="18" charset="2"/>
                  <a:cs typeface="Symbol" panose="05050102010706020507" pitchFamily="18" charset="2"/>
                </a:rPr>
                <a:t>Thêm </a:t>
              </a:r>
              <a:r>
                <a:rPr lang="vi-VN" sz="2600" spc="15" dirty="0">
                  <a:effectLst/>
                  <a:latin typeface="Times New Roman" panose="02020603050405020304" pitchFamily="18" charset="0"/>
                  <a:ea typeface="Symbol" panose="05050102010706020507" pitchFamily="18" charset="2"/>
                  <a:cs typeface="Symbol" panose="05050102010706020507" pitchFamily="18" charset="2"/>
                </a:rPr>
                <a:t>tùy </a:t>
              </a:r>
              <a:r>
                <a:rPr lang="vi-VN" sz="2600" spc="30" dirty="0">
                  <a:effectLst/>
                  <a:latin typeface="Times New Roman" panose="02020603050405020304" pitchFamily="18" charset="0"/>
                  <a:ea typeface="Symbol" panose="05050102010706020507" pitchFamily="18" charset="2"/>
                  <a:cs typeface="Symbol" panose="05050102010706020507" pitchFamily="18" charset="2"/>
                </a:rPr>
                <a:t>chọn </a:t>
              </a:r>
              <a:r>
                <a:rPr lang="vi-VN" sz="2600" spc="25" dirty="0">
                  <a:effectLst/>
                  <a:latin typeface="Times New Roman" panose="02020603050405020304" pitchFamily="18" charset="0"/>
                  <a:ea typeface="Symbol" panose="05050102010706020507" pitchFamily="18" charset="2"/>
                  <a:cs typeface="Symbol" panose="05050102010706020507" pitchFamily="18" charset="2"/>
                </a:rPr>
                <a:t>đăng </a:t>
              </a:r>
              <a:r>
                <a:rPr lang="vi-VN" sz="2600" spc="30" dirty="0">
                  <a:effectLst/>
                  <a:latin typeface="Times New Roman" panose="02020603050405020304" pitchFamily="18" charset="0"/>
                  <a:ea typeface="Symbol" panose="05050102010706020507" pitchFamily="18" charset="2"/>
                  <a:cs typeface="Symbol" panose="05050102010706020507" pitchFamily="18" charset="2"/>
                </a:rPr>
                <a:t>nhập </a:t>
              </a:r>
              <a:r>
                <a:rPr lang="vi-VN" sz="2600" spc="20" dirty="0">
                  <a:effectLst/>
                  <a:latin typeface="Times New Roman" panose="02020603050405020304" pitchFamily="18" charset="0"/>
                  <a:ea typeface="Symbol" panose="05050102010706020507" pitchFamily="18" charset="2"/>
                  <a:cs typeface="Symbol" panose="05050102010706020507" pitchFamily="18" charset="2"/>
                </a:rPr>
                <a:t>cho </a:t>
              </a:r>
              <a:r>
                <a:rPr lang="vi-VN" sz="2600" dirty="0">
                  <a:effectLst/>
                  <a:latin typeface="Times New Roman" panose="02020603050405020304" pitchFamily="18" charset="0"/>
                  <a:ea typeface="Symbol" panose="05050102010706020507" pitchFamily="18" charset="2"/>
                  <a:cs typeface="Symbol" panose="05050102010706020507" pitchFamily="18" charset="2"/>
                </a:rPr>
                <a:t>người </a:t>
              </a:r>
              <a:r>
                <a:rPr lang="vi-VN" sz="2600" spc="25" dirty="0">
                  <a:effectLst/>
                  <a:latin typeface="Times New Roman" panose="02020603050405020304" pitchFamily="18" charset="0"/>
                  <a:ea typeface="Symbol" panose="05050102010706020507" pitchFamily="18" charset="2"/>
                  <a:cs typeface="Symbol" panose="05050102010706020507" pitchFamily="18" charset="2"/>
                </a:rPr>
                <a:t>dùng</a:t>
              </a:r>
              <a:r>
                <a:rPr lang="en-US" sz="2600" spc="25" dirty="0">
                  <a:effectLst/>
                  <a:latin typeface="Times New Roman" panose="02020603050405020304" pitchFamily="18" charset="0"/>
                  <a:ea typeface="Symbol" panose="05050102010706020507" pitchFamily="18" charset="2"/>
                  <a:cs typeface="Symbol" panose="05050102010706020507" pitchFamily="18" charset="2"/>
                </a:rPr>
                <a:t>,</a:t>
              </a:r>
              <a:r>
                <a:rPr lang="vi-VN" sz="26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en-US" sz="26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t</a:t>
              </a:r>
              <a:r>
                <a:rPr lang="vi-VN" sz="26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hêm</a:t>
              </a:r>
              <a:r>
                <a:rPr lang="vi-VN" sz="2600" spc="25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vi-VN" sz="2600" spc="15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cơ</a:t>
              </a:r>
              <a:r>
                <a:rPr lang="vi-VN" sz="2600" spc="-45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vi-VN" sz="2600" spc="25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chế</a:t>
              </a:r>
              <a:r>
                <a:rPr lang="vi-VN" sz="26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vi-VN" sz="2600" spc="2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kiểm</a:t>
              </a:r>
              <a:r>
                <a:rPr lang="vi-VN" sz="2600" spc="-6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vi-VN" sz="2600" spc="1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tra</a:t>
              </a:r>
              <a:r>
                <a:rPr lang="vi-VN" sz="2600" spc="-5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vi-VN" sz="2600" spc="15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và</a:t>
              </a:r>
              <a:r>
                <a:rPr lang="vi-VN" sz="2600" spc="1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vi-VN" sz="26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mã </a:t>
              </a:r>
              <a:r>
                <a:rPr lang="vi-VN" sz="2600" spc="2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hóa</a:t>
              </a:r>
              <a:r>
                <a:rPr lang="vi-VN" sz="2600" spc="1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en-US" sz="2600" spc="15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dữ </a:t>
              </a:r>
              <a:r>
                <a:rPr lang="en-US" sz="2600" spc="15" dirty="0" err="1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liệu</a:t>
              </a:r>
              <a:r>
                <a:rPr lang="en-US" sz="2600" spc="15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en-US" sz="1800" spc="10" dirty="0">
                  <a:effectLst/>
                  <a:latin typeface="Times New Roman" panose="02020603050405020304" pitchFamily="18" charset="0"/>
                  <a:ea typeface="Symbol" panose="05050102010706020507" pitchFamily="18" charset="2"/>
                  <a:cs typeface="Symbol" panose="05050102010706020507" pitchFamily="18" charset="2"/>
                </a:rPr>
                <a:t>.</a:t>
              </a:r>
              <a:r>
                <a:rPr lang="en-US" sz="2600" spc="130" dirty="0">
                  <a:solidFill>
                    <a:srgbClr val="191919"/>
                  </a:solidFill>
                  <a:latin typeface="Arimo"/>
                </a:rPr>
                <a:t>.</a:t>
              </a:r>
            </a:p>
          </p:txBody>
        </p:sp>
        <p:sp>
          <p:nvSpPr>
            <p:cNvPr id="17" name="Freeform 17"/>
            <p:cNvSpPr/>
            <p:nvPr/>
          </p:nvSpPr>
          <p:spPr>
            <a:xfrm>
              <a:off x="5588000" y="0"/>
              <a:ext cx="1905000" cy="1905000"/>
            </a:xfrm>
            <a:custGeom>
              <a:avLst/>
              <a:gdLst/>
              <a:ahLst/>
              <a:cxnLst/>
              <a:rect l="l" t="t" r="r" b="b"/>
              <a:pathLst>
                <a:path w="1905000" h="1905000">
                  <a:moveTo>
                    <a:pt x="0" y="0"/>
                  </a:moveTo>
                  <a:lnTo>
                    <a:pt x="1905000" y="0"/>
                  </a:lnTo>
                  <a:lnTo>
                    <a:pt x="1905000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D"/>
            </a:p>
          </p:txBody>
        </p:sp>
      </p:grpSp>
      <p:sp>
        <p:nvSpPr>
          <p:cNvPr id="18" name="AutoShape 18"/>
          <p:cNvSpPr/>
          <p:nvPr/>
        </p:nvSpPr>
        <p:spPr>
          <a:xfrm>
            <a:off x="9925050" y="1863188"/>
            <a:ext cx="190500" cy="3429000"/>
          </a:xfrm>
          <a:prstGeom prst="rect">
            <a:avLst/>
          </a:prstGeom>
          <a:solidFill>
            <a:srgbClr val="3EDAD8"/>
          </a:solidFill>
        </p:spPr>
        <p:txBody>
          <a:bodyPr/>
          <a:lstStyle/>
          <a:p>
            <a:endParaRPr lang="en-ID"/>
          </a:p>
        </p:txBody>
      </p:sp>
      <p:sp>
        <p:nvSpPr>
          <p:cNvPr id="19" name="AutoShape 19"/>
          <p:cNvSpPr/>
          <p:nvPr/>
        </p:nvSpPr>
        <p:spPr>
          <a:xfrm>
            <a:off x="17068800" y="1847948"/>
            <a:ext cx="190500" cy="3429000"/>
          </a:xfrm>
          <a:prstGeom prst="rect">
            <a:avLst/>
          </a:prstGeom>
          <a:solidFill>
            <a:srgbClr val="3EDAD8"/>
          </a:solidFill>
        </p:spPr>
        <p:txBody>
          <a:bodyPr/>
          <a:lstStyle/>
          <a:p>
            <a:endParaRPr lang="en-ID"/>
          </a:p>
        </p:txBody>
      </p:sp>
      <p:sp>
        <p:nvSpPr>
          <p:cNvPr id="20" name="AutoShape 20"/>
          <p:cNvSpPr/>
          <p:nvPr/>
        </p:nvSpPr>
        <p:spPr>
          <a:xfrm>
            <a:off x="9925050" y="6648548"/>
            <a:ext cx="190500" cy="3429000"/>
          </a:xfrm>
          <a:prstGeom prst="rect">
            <a:avLst/>
          </a:prstGeom>
          <a:solidFill>
            <a:srgbClr val="3EDAD8"/>
          </a:solidFill>
        </p:spPr>
        <p:txBody>
          <a:bodyPr/>
          <a:lstStyle/>
          <a:p>
            <a:endParaRPr lang="en-ID"/>
          </a:p>
        </p:txBody>
      </p:sp>
      <p:sp>
        <p:nvSpPr>
          <p:cNvPr id="21" name="AutoShape 21"/>
          <p:cNvSpPr/>
          <p:nvPr/>
        </p:nvSpPr>
        <p:spPr>
          <a:xfrm>
            <a:off x="17068800" y="6633308"/>
            <a:ext cx="190500" cy="3429000"/>
          </a:xfrm>
          <a:prstGeom prst="rect">
            <a:avLst/>
          </a:prstGeom>
          <a:solidFill>
            <a:srgbClr val="3EDAD8"/>
          </a:solidFill>
        </p:spPr>
        <p:txBody>
          <a:bodyPr/>
          <a:lstStyle/>
          <a:p>
            <a:endParaRPr lang="en-ID"/>
          </a:p>
        </p:txBody>
      </p:sp>
      <p:sp>
        <p:nvSpPr>
          <p:cNvPr id="22" name="Freeform 22"/>
          <p:cNvSpPr/>
          <p:nvPr/>
        </p:nvSpPr>
        <p:spPr>
          <a:xfrm>
            <a:off x="0" y="0"/>
            <a:ext cx="3238500" cy="10287000"/>
          </a:xfrm>
          <a:custGeom>
            <a:avLst/>
            <a:gdLst/>
            <a:ahLst/>
            <a:cxnLst/>
            <a:rect l="l" t="t" r="r" b="b"/>
            <a:pathLst>
              <a:path w="3238500" h="10287000">
                <a:moveTo>
                  <a:pt x="0" y="0"/>
                </a:moveTo>
                <a:lnTo>
                  <a:pt x="3238500" y="0"/>
                </a:lnTo>
                <a:lnTo>
                  <a:pt x="32385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90000"/>
            </a:blip>
            <a:stretch>
              <a:fillRect l="-304854" r="-71913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23" name="AutoShape 23"/>
          <p:cNvSpPr/>
          <p:nvPr/>
        </p:nvSpPr>
        <p:spPr>
          <a:xfrm>
            <a:off x="3048000" y="0"/>
            <a:ext cx="190500" cy="9258300"/>
          </a:xfrm>
          <a:prstGeom prst="rect">
            <a:avLst/>
          </a:prstGeom>
          <a:solidFill>
            <a:srgbClr val="3EDAD8"/>
          </a:solidFill>
        </p:spPr>
        <p:txBody>
          <a:bodyPr/>
          <a:lstStyle/>
          <a:p>
            <a:endParaRPr lang="en-ID"/>
          </a:p>
        </p:txBody>
      </p:sp>
      <p:sp>
        <p:nvSpPr>
          <p:cNvPr id="24" name="AutoShape 24"/>
          <p:cNvSpPr/>
          <p:nvPr/>
        </p:nvSpPr>
        <p:spPr>
          <a:xfrm>
            <a:off x="0" y="1028700"/>
            <a:ext cx="190500" cy="9258300"/>
          </a:xfrm>
          <a:prstGeom prst="rect">
            <a:avLst/>
          </a:prstGeom>
          <a:solidFill>
            <a:srgbClr val="3EDAD8"/>
          </a:solidFill>
        </p:spPr>
        <p:txBody>
          <a:bodyPr/>
          <a:lstStyle/>
          <a:p>
            <a:endParaRPr lang="en-ID"/>
          </a:p>
        </p:txBody>
      </p:sp>
      <p:sp>
        <p:nvSpPr>
          <p:cNvPr id="25" name="TextBox 25"/>
          <p:cNvSpPr txBox="1"/>
          <p:nvPr/>
        </p:nvSpPr>
        <p:spPr>
          <a:xfrm>
            <a:off x="3505200" y="550753"/>
            <a:ext cx="8286750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239"/>
              </a:lnSpc>
              <a:spcBef>
                <a:spcPct val="0"/>
              </a:spcBef>
            </a:pPr>
            <a:r>
              <a:rPr lang="en-US" sz="4800" dirty="0" err="1">
                <a:solidFill>
                  <a:srgbClr val="191919"/>
                </a:solidFill>
                <a:latin typeface="Clear Sans Bold"/>
              </a:rPr>
              <a:t>Hướng</a:t>
            </a:r>
            <a:r>
              <a:rPr lang="en-US" sz="4800" dirty="0">
                <a:solidFill>
                  <a:srgbClr val="191919"/>
                </a:solidFill>
                <a:latin typeface="Clear Sans Bold"/>
              </a:rPr>
              <a:t> </a:t>
            </a:r>
            <a:r>
              <a:rPr lang="en-US" sz="4800" dirty="0" err="1">
                <a:solidFill>
                  <a:srgbClr val="191919"/>
                </a:solidFill>
                <a:latin typeface="Clear Sans Bold"/>
              </a:rPr>
              <a:t>phát</a:t>
            </a:r>
            <a:r>
              <a:rPr lang="en-US" sz="4800" dirty="0">
                <a:solidFill>
                  <a:srgbClr val="191919"/>
                </a:solidFill>
                <a:latin typeface="Clear Sans Bold"/>
              </a:rPr>
              <a:t> </a:t>
            </a:r>
            <a:r>
              <a:rPr lang="en-US" sz="4800" dirty="0" err="1">
                <a:solidFill>
                  <a:srgbClr val="191919"/>
                </a:solidFill>
                <a:latin typeface="Clear Sans Bold"/>
              </a:rPr>
              <a:t>triển</a:t>
            </a:r>
            <a:endParaRPr lang="en-US" sz="4800" dirty="0">
              <a:solidFill>
                <a:srgbClr val="191919"/>
              </a:solidFill>
              <a:latin typeface="Clear Sans Bold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017127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5478685" cy="10287000"/>
          </a:xfrm>
          <a:custGeom>
            <a:avLst/>
            <a:gdLst/>
            <a:ahLst/>
            <a:cxnLst/>
            <a:rect l="l" t="t" r="r" b="b"/>
            <a:pathLst>
              <a:path w="5478685" h="10287000">
                <a:moveTo>
                  <a:pt x="0" y="0"/>
                </a:moveTo>
                <a:lnTo>
                  <a:pt x="5478685" y="0"/>
                </a:lnTo>
                <a:lnTo>
                  <a:pt x="547868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77462" r="-104359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Freeform 4"/>
          <p:cNvSpPr/>
          <p:nvPr/>
        </p:nvSpPr>
        <p:spPr>
          <a:xfrm rot="-5400000">
            <a:off x="1028700" y="8425198"/>
            <a:ext cx="833102" cy="833102"/>
          </a:xfrm>
          <a:custGeom>
            <a:avLst/>
            <a:gdLst/>
            <a:ahLst/>
            <a:cxnLst/>
            <a:rect l="l" t="t" r="r" b="b"/>
            <a:pathLst>
              <a:path w="833102" h="833102">
                <a:moveTo>
                  <a:pt x="0" y="0"/>
                </a:moveTo>
                <a:lnTo>
                  <a:pt x="833102" y="0"/>
                </a:lnTo>
                <a:lnTo>
                  <a:pt x="833102" y="833102"/>
                </a:lnTo>
                <a:lnTo>
                  <a:pt x="0" y="8331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6" name="AutoShape 6"/>
          <p:cNvSpPr/>
          <p:nvPr/>
        </p:nvSpPr>
        <p:spPr>
          <a:xfrm>
            <a:off x="7495199" y="5831516"/>
            <a:ext cx="9452371" cy="39002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ID"/>
          </a:p>
        </p:txBody>
      </p:sp>
      <p:sp>
        <p:nvSpPr>
          <p:cNvPr id="7" name="TextBox 7"/>
          <p:cNvSpPr txBox="1"/>
          <p:nvPr/>
        </p:nvSpPr>
        <p:spPr>
          <a:xfrm>
            <a:off x="6360827" y="3830263"/>
            <a:ext cx="11721115" cy="3898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720"/>
              </a:lnSpc>
              <a:spcBef>
                <a:spcPct val="0"/>
              </a:spcBef>
            </a:pPr>
            <a:r>
              <a:rPr lang="en-US" sz="12000" dirty="0">
                <a:solidFill>
                  <a:srgbClr val="FFFFFF"/>
                </a:solidFill>
                <a:latin typeface="Clear Sans Bold"/>
              </a:rPr>
              <a:t>IV. Demo</a:t>
            </a:r>
          </a:p>
          <a:p>
            <a:pPr algn="ctr">
              <a:lnSpc>
                <a:spcPts val="15720"/>
              </a:lnSpc>
              <a:spcBef>
                <a:spcPct val="0"/>
              </a:spcBef>
            </a:pPr>
            <a:r>
              <a:rPr lang="en-US" sz="12000" dirty="0">
                <a:solidFill>
                  <a:srgbClr val="FFFFFF"/>
                </a:solidFill>
                <a:latin typeface="Clear Sans Bold"/>
              </a:rPr>
              <a:t>Giao </a:t>
            </a:r>
            <a:r>
              <a:rPr lang="en-US" sz="12000" dirty="0" err="1">
                <a:solidFill>
                  <a:srgbClr val="FFFFFF"/>
                </a:solidFill>
                <a:latin typeface="Clear Sans Bold"/>
              </a:rPr>
              <a:t>Diện</a:t>
            </a:r>
            <a:endParaRPr lang="en-US" sz="12000" dirty="0">
              <a:solidFill>
                <a:srgbClr val="FFFFFF"/>
              </a:solidFill>
              <a:latin typeface="Clear Sans Bold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A290D2A8-CA65-7BCC-E388-B2F8BC293449}"/>
              </a:ext>
            </a:extLst>
          </p:cNvPr>
          <p:cNvSpPr txBox="1"/>
          <p:nvPr/>
        </p:nvSpPr>
        <p:spPr>
          <a:xfrm rot="16200000">
            <a:off x="-2822150" y="4354841"/>
            <a:ext cx="8575049" cy="398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12"/>
              </a:lnSpc>
            </a:pPr>
            <a:r>
              <a:rPr lang="en-US" sz="2400" spc="105" dirty="0">
                <a:solidFill>
                  <a:srgbClr val="191919"/>
                </a:solidFill>
                <a:latin typeface="Arimo Bold"/>
              </a:rPr>
              <a:t>PBL4: </a:t>
            </a:r>
            <a:r>
              <a:rPr lang="vi-V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DỰ ÁN HỆ ĐIỀU HÀNH &amp; MẠNG MÁY TÍNH</a:t>
            </a:r>
            <a:endParaRPr lang="en-US" sz="2400" spc="105" dirty="0">
              <a:solidFill>
                <a:srgbClr val="191919"/>
              </a:solidFill>
              <a:latin typeface="Arimo Bold"/>
            </a:endParaRPr>
          </a:p>
        </p:txBody>
      </p:sp>
    </p:spTree>
    <p:extLst>
      <p:ext uri="{BB962C8B-B14F-4D97-AF65-F5344CB8AC3E}">
        <p14:creationId xmlns:p14="http://schemas.microsoft.com/office/powerpoint/2010/main" val="274124915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8097500" y="0"/>
            <a:ext cx="190500" cy="9258300"/>
          </a:xfrm>
          <a:prstGeom prst="rect">
            <a:avLst/>
          </a:prstGeom>
          <a:solidFill>
            <a:srgbClr val="3EDAD8"/>
          </a:solidFill>
        </p:spPr>
        <p:txBody>
          <a:bodyPr/>
          <a:lstStyle/>
          <a:p>
            <a:endParaRPr lang="en-ID"/>
          </a:p>
        </p:txBody>
      </p:sp>
      <p:sp>
        <p:nvSpPr>
          <p:cNvPr id="3" name="AutoShape 3"/>
          <p:cNvSpPr/>
          <p:nvPr/>
        </p:nvSpPr>
        <p:spPr>
          <a:xfrm>
            <a:off x="0" y="0"/>
            <a:ext cx="190500" cy="9258300"/>
          </a:xfrm>
          <a:prstGeom prst="rect">
            <a:avLst/>
          </a:prstGeom>
          <a:solidFill>
            <a:srgbClr val="3EDAD8"/>
          </a:solidFill>
        </p:spPr>
        <p:txBody>
          <a:bodyPr/>
          <a:lstStyle/>
          <a:p>
            <a:endParaRPr lang="en-ID"/>
          </a:p>
        </p:txBody>
      </p:sp>
      <p:sp>
        <p:nvSpPr>
          <p:cNvPr id="4" name="Freeform 4"/>
          <p:cNvSpPr/>
          <p:nvPr/>
        </p:nvSpPr>
        <p:spPr>
          <a:xfrm>
            <a:off x="5684044" y="6472575"/>
            <a:ext cx="7315200" cy="2061556"/>
          </a:xfrm>
          <a:custGeom>
            <a:avLst/>
            <a:gdLst/>
            <a:ahLst/>
            <a:cxnLst/>
            <a:rect l="l" t="t" r="r" b="b"/>
            <a:pathLst>
              <a:path w="7315200" h="2061556">
                <a:moveTo>
                  <a:pt x="0" y="0"/>
                </a:moveTo>
                <a:lnTo>
                  <a:pt x="7315200" y="0"/>
                </a:lnTo>
                <a:lnTo>
                  <a:pt x="7315200" y="2061556"/>
                </a:lnTo>
                <a:lnTo>
                  <a:pt x="0" y="2061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5" name="TextBox 5"/>
          <p:cNvSpPr txBox="1"/>
          <p:nvPr/>
        </p:nvSpPr>
        <p:spPr>
          <a:xfrm>
            <a:off x="2043308" y="1872793"/>
            <a:ext cx="14201384" cy="2756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00"/>
              </a:lnSpc>
              <a:spcBef>
                <a:spcPct val="0"/>
              </a:spcBef>
            </a:pPr>
            <a:r>
              <a:rPr lang="en-US" sz="8397">
                <a:solidFill>
                  <a:srgbClr val="13538A"/>
                </a:solidFill>
                <a:latin typeface="Dancing Script"/>
              </a:rPr>
              <a:t>Cảm ơn thầy đã lắng nghe bài thuyết trình của nhóm !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017127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5478685" cy="10287000"/>
          </a:xfrm>
          <a:custGeom>
            <a:avLst/>
            <a:gdLst/>
            <a:ahLst/>
            <a:cxnLst/>
            <a:rect l="l" t="t" r="r" b="b"/>
            <a:pathLst>
              <a:path w="5478685" h="10287000">
                <a:moveTo>
                  <a:pt x="0" y="0"/>
                </a:moveTo>
                <a:lnTo>
                  <a:pt x="5478685" y="0"/>
                </a:lnTo>
                <a:lnTo>
                  <a:pt x="547868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77462" r="-104359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Freeform 4"/>
          <p:cNvSpPr/>
          <p:nvPr/>
        </p:nvSpPr>
        <p:spPr>
          <a:xfrm rot="-5400000">
            <a:off x="1028700" y="8425198"/>
            <a:ext cx="833102" cy="833102"/>
          </a:xfrm>
          <a:custGeom>
            <a:avLst/>
            <a:gdLst/>
            <a:ahLst/>
            <a:cxnLst/>
            <a:rect l="l" t="t" r="r" b="b"/>
            <a:pathLst>
              <a:path w="833102" h="833102">
                <a:moveTo>
                  <a:pt x="0" y="0"/>
                </a:moveTo>
                <a:lnTo>
                  <a:pt x="833102" y="0"/>
                </a:lnTo>
                <a:lnTo>
                  <a:pt x="833102" y="833102"/>
                </a:lnTo>
                <a:lnTo>
                  <a:pt x="0" y="8331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5" name="TextBox 5"/>
          <p:cNvSpPr txBox="1"/>
          <p:nvPr/>
        </p:nvSpPr>
        <p:spPr>
          <a:xfrm rot="-5400000">
            <a:off x="-2822150" y="4354841"/>
            <a:ext cx="8575049" cy="398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12"/>
              </a:lnSpc>
            </a:pPr>
            <a:r>
              <a:rPr lang="en-US" sz="2400" spc="105" dirty="0">
                <a:solidFill>
                  <a:srgbClr val="191919"/>
                </a:solidFill>
                <a:latin typeface="Arimo Bold"/>
              </a:rPr>
              <a:t>PBL4: </a:t>
            </a:r>
            <a:r>
              <a:rPr lang="vi-V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DỰ ÁN HỆ ĐIỀU HÀNH &amp; MẠNG MÁY TÍNH</a:t>
            </a:r>
            <a:endParaRPr lang="en-US" sz="2400" spc="105" dirty="0">
              <a:solidFill>
                <a:srgbClr val="191919"/>
              </a:solidFill>
              <a:latin typeface="Arimo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495199" y="4112203"/>
            <a:ext cx="13459801" cy="1593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679"/>
              </a:lnSpc>
            </a:pPr>
            <a:r>
              <a:rPr lang="en-US" sz="8800" spc="120" dirty="0">
                <a:solidFill>
                  <a:srgbClr val="FFFFFF"/>
                </a:solidFill>
                <a:latin typeface="Clear Sans Bold Bold"/>
              </a:rPr>
              <a:t>I. </a:t>
            </a:r>
            <a:r>
              <a:rPr lang="en-US" sz="8800" spc="120" dirty="0" err="1">
                <a:solidFill>
                  <a:srgbClr val="FFFFFF"/>
                </a:solidFill>
                <a:latin typeface="Clear Sans Bold Bold"/>
              </a:rPr>
              <a:t>Cơ</a:t>
            </a:r>
            <a:r>
              <a:rPr lang="en-US" sz="8800" spc="120" dirty="0">
                <a:solidFill>
                  <a:srgbClr val="FFFFFF"/>
                </a:solidFill>
                <a:latin typeface="Clear Sans Bold Bold"/>
              </a:rPr>
              <a:t> </a:t>
            </a:r>
            <a:r>
              <a:rPr lang="en-US" sz="8800" spc="120" dirty="0" err="1">
                <a:solidFill>
                  <a:srgbClr val="FFFFFF"/>
                </a:solidFill>
                <a:latin typeface="Clear Sans Bold Bold"/>
              </a:rPr>
              <a:t>sở</a:t>
            </a:r>
            <a:r>
              <a:rPr lang="en-US" sz="8800" spc="120" dirty="0">
                <a:solidFill>
                  <a:srgbClr val="FFFFFF"/>
                </a:solidFill>
                <a:latin typeface="Clear Sans Bold Bold"/>
              </a:rPr>
              <a:t> </a:t>
            </a:r>
            <a:r>
              <a:rPr lang="en-US" sz="8800" spc="120" dirty="0" err="1">
                <a:solidFill>
                  <a:srgbClr val="FFFFFF"/>
                </a:solidFill>
                <a:latin typeface="Clear Sans Bold Bold"/>
              </a:rPr>
              <a:t>lý</a:t>
            </a:r>
            <a:r>
              <a:rPr lang="en-US" sz="8800" spc="120" dirty="0">
                <a:solidFill>
                  <a:srgbClr val="FFFFFF"/>
                </a:solidFill>
                <a:latin typeface="Clear Sans Bold Bold"/>
              </a:rPr>
              <a:t> </a:t>
            </a:r>
            <a:r>
              <a:rPr lang="en-US" sz="8800" spc="120" dirty="0" err="1">
                <a:solidFill>
                  <a:srgbClr val="FFFFFF"/>
                </a:solidFill>
                <a:latin typeface="Clear Sans Bold Bold"/>
              </a:rPr>
              <a:t>thuyết</a:t>
            </a:r>
            <a:endParaRPr lang="en-US" sz="8800" spc="120" dirty="0">
              <a:solidFill>
                <a:srgbClr val="FFFFFF"/>
              </a:solidFill>
              <a:latin typeface="Clear Sans Bold Bold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7495199" y="5831516"/>
            <a:ext cx="9452371" cy="39002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ID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-685236"/>
            <a:ext cx="17259300" cy="3934124"/>
          </a:xfrm>
          <a:custGeom>
            <a:avLst/>
            <a:gdLst/>
            <a:ahLst/>
            <a:cxnLst/>
            <a:rect l="l" t="t" r="r" b="b"/>
            <a:pathLst>
              <a:path w="17259300" h="3934124">
                <a:moveTo>
                  <a:pt x="0" y="0"/>
                </a:moveTo>
                <a:lnTo>
                  <a:pt x="17259300" y="0"/>
                </a:lnTo>
                <a:lnTo>
                  <a:pt x="17259300" y="3934124"/>
                </a:lnTo>
                <a:lnTo>
                  <a:pt x="0" y="39341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60" t="-170360" b="-39930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>
            <a:off x="1652160" y="1110292"/>
            <a:ext cx="1966665" cy="1966665"/>
          </a:xfrm>
          <a:custGeom>
            <a:avLst/>
            <a:gdLst/>
            <a:ahLst/>
            <a:cxnLst/>
            <a:rect l="l" t="t" r="r" b="b"/>
            <a:pathLst>
              <a:path w="1966665" h="1966665">
                <a:moveTo>
                  <a:pt x="0" y="0"/>
                </a:moveTo>
                <a:lnTo>
                  <a:pt x="1966665" y="0"/>
                </a:lnTo>
                <a:lnTo>
                  <a:pt x="1966665" y="1966665"/>
                </a:lnTo>
                <a:lnTo>
                  <a:pt x="0" y="19666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AutoShape 4"/>
          <p:cNvSpPr/>
          <p:nvPr/>
        </p:nvSpPr>
        <p:spPr>
          <a:xfrm>
            <a:off x="0" y="0"/>
            <a:ext cx="538442" cy="10287000"/>
          </a:xfrm>
          <a:prstGeom prst="rect">
            <a:avLst/>
          </a:prstGeom>
          <a:solidFill>
            <a:srgbClr val="37C9EF"/>
          </a:solidFill>
        </p:spPr>
        <p:txBody>
          <a:bodyPr/>
          <a:lstStyle/>
          <a:p>
            <a:endParaRPr lang="en-ID"/>
          </a:p>
        </p:txBody>
      </p:sp>
      <p:sp>
        <p:nvSpPr>
          <p:cNvPr id="27" name="TextBox 27"/>
          <p:cNvSpPr txBox="1"/>
          <p:nvPr/>
        </p:nvSpPr>
        <p:spPr>
          <a:xfrm>
            <a:off x="1138093" y="3624086"/>
            <a:ext cx="5832392" cy="487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5"/>
              </a:lnSpc>
            </a:pPr>
            <a:r>
              <a:rPr lang="en-US" sz="3200" b="1" spc="135" dirty="0">
                <a:solidFill>
                  <a:srgbClr val="191919"/>
                </a:solidFill>
                <a:latin typeface="Arimo"/>
              </a:rPr>
              <a:t>1.1. Mô </a:t>
            </a:r>
            <a:r>
              <a:rPr lang="en-US" sz="3200" b="1" spc="135" dirty="0" err="1">
                <a:solidFill>
                  <a:srgbClr val="191919"/>
                </a:solidFill>
                <a:latin typeface="Arimo"/>
              </a:rPr>
              <a:t>hình</a:t>
            </a:r>
            <a:r>
              <a:rPr lang="en-US" sz="3200" b="1" spc="135" dirty="0">
                <a:solidFill>
                  <a:srgbClr val="191919"/>
                </a:solidFill>
                <a:latin typeface="Arimo"/>
              </a:rPr>
              <a:t> client – server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281776" y="1746093"/>
            <a:ext cx="9377418" cy="656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83"/>
              </a:lnSpc>
              <a:spcBef>
                <a:spcPct val="0"/>
              </a:spcBef>
            </a:pPr>
            <a:r>
              <a:rPr lang="en-US" sz="4109" dirty="0">
                <a:solidFill>
                  <a:srgbClr val="13538A"/>
                </a:solidFill>
                <a:latin typeface="Clear Sans Bold"/>
              </a:rPr>
              <a:t>I. </a:t>
            </a:r>
            <a:r>
              <a:rPr lang="en-US" sz="4109" dirty="0" err="1">
                <a:solidFill>
                  <a:srgbClr val="13538A"/>
                </a:solidFill>
                <a:latin typeface="Clear Sans Bold"/>
              </a:rPr>
              <a:t>Cơ</a:t>
            </a:r>
            <a:r>
              <a:rPr lang="en-US" sz="4109" dirty="0">
                <a:solidFill>
                  <a:srgbClr val="13538A"/>
                </a:solidFill>
                <a:latin typeface="Clear Sans Bold"/>
              </a:rPr>
              <a:t> </a:t>
            </a:r>
            <a:r>
              <a:rPr lang="en-US" sz="4109" dirty="0" err="1">
                <a:solidFill>
                  <a:srgbClr val="13538A"/>
                </a:solidFill>
                <a:latin typeface="Clear Sans Bold"/>
              </a:rPr>
              <a:t>sở</a:t>
            </a:r>
            <a:r>
              <a:rPr lang="en-US" sz="4109" dirty="0">
                <a:solidFill>
                  <a:srgbClr val="13538A"/>
                </a:solidFill>
                <a:latin typeface="Clear Sans Bold"/>
              </a:rPr>
              <a:t> </a:t>
            </a:r>
            <a:r>
              <a:rPr lang="en-US" sz="4109" dirty="0" err="1">
                <a:solidFill>
                  <a:srgbClr val="13538A"/>
                </a:solidFill>
                <a:latin typeface="Clear Sans Bold"/>
              </a:rPr>
              <a:t>lý</a:t>
            </a:r>
            <a:r>
              <a:rPr lang="en-US" sz="4109" dirty="0">
                <a:solidFill>
                  <a:srgbClr val="13538A"/>
                </a:solidFill>
                <a:latin typeface="Clear Sans Bold"/>
              </a:rPr>
              <a:t> </a:t>
            </a:r>
            <a:r>
              <a:rPr lang="en-US" sz="4109" dirty="0" err="1">
                <a:solidFill>
                  <a:srgbClr val="13538A"/>
                </a:solidFill>
                <a:latin typeface="Clear Sans Bold"/>
              </a:rPr>
              <a:t>thuyết</a:t>
            </a:r>
            <a:endParaRPr lang="en-US" sz="4109" dirty="0">
              <a:solidFill>
                <a:srgbClr val="13538A"/>
              </a:solidFill>
              <a:latin typeface="Clear Sans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33229E-B0B9-09F9-2819-E0C1850713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400" y="3946467"/>
            <a:ext cx="7259596" cy="618329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-685236"/>
            <a:ext cx="17259300" cy="3934124"/>
          </a:xfrm>
          <a:custGeom>
            <a:avLst/>
            <a:gdLst/>
            <a:ahLst/>
            <a:cxnLst/>
            <a:rect l="l" t="t" r="r" b="b"/>
            <a:pathLst>
              <a:path w="17259300" h="3934124">
                <a:moveTo>
                  <a:pt x="0" y="0"/>
                </a:moveTo>
                <a:lnTo>
                  <a:pt x="17259300" y="0"/>
                </a:lnTo>
                <a:lnTo>
                  <a:pt x="17259300" y="3934124"/>
                </a:lnTo>
                <a:lnTo>
                  <a:pt x="0" y="39341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60" t="-170360" b="-39930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>
            <a:off x="1652160" y="1110292"/>
            <a:ext cx="1966665" cy="1966665"/>
          </a:xfrm>
          <a:custGeom>
            <a:avLst/>
            <a:gdLst/>
            <a:ahLst/>
            <a:cxnLst/>
            <a:rect l="l" t="t" r="r" b="b"/>
            <a:pathLst>
              <a:path w="1966665" h="1966665">
                <a:moveTo>
                  <a:pt x="0" y="0"/>
                </a:moveTo>
                <a:lnTo>
                  <a:pt x="1966665" y="0"/>
                </a:lnTo>
                <a:lnTo>
                  <a:pt x="1966665" y="1966665"/>
                </a:lnTo>
                <a:lnTo>
                  <a:pt x="0" y="19666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AutoShape 4"/>
          <p:cNvSpPr/>
          <p:nvPr/>
        </p:nvSpPr>
        <p:spPr>
          <a:xfrm>
            <a:off x="0" y="0"/>
            <a:ext cx="538442" cy="10287000"/>
          </a:xfrm>
          <a:prstGeom prst="rect">
            <a:avLst/>
          </a:prstGeom>
          <a:solidFill>
            <a:srgbClr val="37C9EF"/>
          </a:solidFill>
        </p:spPr>
        <p:txBody>
          <a:bodyPr/>
          <a:lstStyle/>
          <a:p>
            <a:endParaRPr lang="en-ID"/>
          </a:p>
        </p:txBody>
      </p:sp>
      <p:sp>
        <p:nvSpPr>
          <p:cNvPr id="32" name="TextBox 32"/>
          <p:cNvSpPr txBox="1"/>
          <p:nvPr/>
        </p:nvSpPr>
        <p:spPr>
          <a:xfrm>
            <a:off x="2281776" y="1746093"/>
            <a:ext cx="9377418" cy="656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83"/>
              </a:lnSpc>
              <a:spcBef>
                <a:spcPct val="0"/>
              </a:spcBef>
            </a:pPr>
            <a:r>
              <a:rPr lang="en-US" sz="4109" dirty="0">
                <a:solidFill>
                  <a:srgbClr val="13538A"/>
                </a:solidFill>
                <a:latin typeface="Clear Sans Bold"/>
              </a:rPr>
              <a:t>I. </a:t>
            </a:r>
            <a:r>
              <a:rPr lang="en-US" sz="4109" dirty="0" err="1">
                <a:solidFill>
                  <a:srgbClr val="13538A"/>
                </a:solidFill>
                <a:latin typeface="Clear Sans Bold"/>
              </a:rPr>
              <a:t>Cơ</a:t>
            </a:r>
            <a:r>
              <a:rPr lang="en-US" sz="4109" dirty="0">
                <a:solidFill>
                  <a:srgbClr val="13538A"/>
                </a:solidFill>
                <a:latin typeface="Clear Sans Bold"/>
              </a:rPr>
              <a:t> </a:t>
            </a:r>
            <a:r>
              <a:rPr lang="en-US" sz="4109" dirty="0" err="1">
                <a:solidFill>
                  <a:srgbClr val="13538A"/>
                </a:solidFill>
                <a:latin typeface="Clear Sans Bold"/>
              </a:rPr>
              <a:t>sở</a:t>
            </a:r>
            <a:r>
              <a:rPr lang="en-US" sz="4109" dirty="0">
                <a:solidFill>
                  <a:srgbClr val="13538A"/>
                </a:solidFill>
                <a:latin typeface="Clear Sans Bold"/>
              </a:rPr>
              <a:t> </a:t>
            </a:r>
            <a:r>
              <a:rPr lang="en-US" sz="4109" dirty="0" err="1">
                <a:solidFill>
                  <a:srgbClr val="13538A"/>
                </a:solidFill>
                <a:latin typeface="Clear Sans Bold"/>
              </a:rPr>
              <a:t>lý</a:t>
            </a:r>
            <a:r>
              <a:rPr lang="en-US" sz="4109" dirty="0">
                <a:solidFill>
                  <a:srgbClr val="13538A"/>
                </a:solidFill>
                <a:latin typeface="Clear Sans Bold"/>
              </a:rPr>
              <a:t> </a:t>
            </a:r>
            <a:r>
              <a:rPr lang="en-US" sz="4109" dirty="0" err="1">
                <a:solidFill>
                  <a:srgbClr val="13538A"/>
                </a:solidFill>
                <a:latin typeface="Clear Sans Bold"/>
              </a:rPr>
              <a:t>thuyết</a:t>
            </a:r>
            <a:endParaRPr lang="en-US" sz="4109" dirty="0">
              <a:solidFill>
                <a:srgbClr val="13538A"/>
              </a:solidFill>
              <a:latin typeface="Clear Sans Bold"/>
            </a:endParaRPr>
          </a:p>
        </p:txBody>
      </p:sp>
      <p:sp>
        <p:nvSpPr>
          <p:cNvPr id="33" name="TextBox 27">
            <a:extLst>
              <a:ext uri="{FF2B5EF4-FFF2-40B4-BE49-F238E27FC236}">
                <a16:creationId xmlns:a16="http://schemas.microsoft.com/office/drawing/2014/main" id="{B4354ED8-CFB4-AC3A-809C-DAB3FA7E4DC9}"/>
              </a:ext>
            </a:extLst>
          </p:cNvPr>
          <p:cNvSpPr txBox="1"/>
          <p:nvPr/>
        </p:nvSpPr>
        <p:spPr>
          <a:xfrm>
            <a:off x="1224578" y="3647957"/>
            <a:ext cx="5832392" cy="487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5"/>
              </a:lnSpc>
            </a:pPr>
            <a:r>
              <a:rPr lang="en-US" sz="3200" b="1" spc="135" dirty="0">
                <a:solidFill>
                  <a:srgbClr val="191919"/>
                </a:solidFill>
                <a:latin typeface="Arimo"/>
              </a:rPr>
              <a:t>1.2. Mô </a:t>
            </a:r>
            <a:r>
              <a:rPr lang="en-US" sz="3200" b="1" spc="135" dirty="0" err="1">
                <a:solidFill>
                  <a:srgbClr val="191919"/>
                </a:solidFill>
                <a:latin typeface="Arimo"/>
              </a:rPr>
              <a:t>hình</a:t>
            </a:r>
            <a:r>
              <a:rPr lang="en-US" sz="3200" b="1" spc="135" dirty="0">
                <a:solidFill>
                  <a:srgbClr val="191919"/>
                </a:solidFill>
                <a:latin typeface="Arimo"/>
              </a:rPr>
              <a:t> TCP/IP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69A873-8F0E-36CD-0427-FDFF543D9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8866" y="3617114"/>
            <a:ext cx="4493071" cy="646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09151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-685236"/>
            <a:ext cx="17259300" cy="3934124"/>
          </a:xfrm>
          <a:custGeom>
            <a:avLst/>
            <a:gdLst/>
            <a:ahLst/>
            <a:cxnLst/>
            <a:rect l="l" t="t" r="r" b="b"/>
            <a:pathLst>
              <a:path w="17259300" h="3934124">
                <a:moveTo>
                  <a:pt x="0" y="0"/>
                </a:moveTo>
                <a:lnTo>
                  <a:pt x="17259300" y="0"/>
                </a:lnTo>
                <a:lnTo>
                  <a:pt x="17259300" y="3934124"/>
                </a:lnTo>
                <a:lnTo>
                  <a:pt x="0" y="39341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60" t="-170360" b="-39930"/>
            </a:stretch>
          </a:blipFill>
        </p:spPr>
        <p:txBody>
          <a:bodyPr/>
          <a:lstStyle/>
          <a:p>
            <a:endParaRPr lang="en-ID" sz="2000"/>
          </a:p>
        </p:txBody>
      </p:sp>
      <p:sp>
        <p:nvSpPr>
          <p:cNvPr id="3" name="Freeform 3"/>
          <p:cNvSpPr/>
          <p:nvPr/>
        </p:nvSpPr>
        <p:spPr>
          <a:xfrm>
            <a:off x="1652160" y="1110292"/>
            <a:ext cx="1966665" cy="1966665"/>
          </a:xfrm>
          <a:custGeom>
            <a:avLst/>
            <a:gdLst/>
            <a:ahLst/>
            <a:cxnLst/>
            <a:rect l="l" t="t" r="r" b="b"/>
            <a:pathLst>
              <a:path w="1966665" h="1966665">
                <a:moveTo>
                  <a:pt x="0" y="0"/>
                </a:moveTo>
                <a:lnTo>
                  <a:pt x="1966665" y="0"/>
                </a:lnTo>
                <a:lnTo>
                  <a:pt x="1966665" y="1966665"/>
                </a:lnTo>
                <a:lnTo>
                  <a:pt x="0" y="19666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sz="2000"/>
          </a:p>
        </p:txBody>
      </p:sp>
      <p:sp>
        <p:nvSpPr>
          <p:cNvPr id="4" name="AutoShape 4"/>
          <p:cNvSpPr/>
          <p:nvPr/>
        </p:nvSpPr>
        <p:spPr>
          <a:xfrm>
            <a:off x="0" y="0"/>
            <a:ext cx="538442" cy="10287000"/>
          </a:xfrm>
          <a:prstGeom prst="rect">
            <a:avLst/>
          </a:prstGeom>
          <a:solidFill>
            <a:srgbClr val="37C9EF"/>
          </a:solidFill>
        </p:spPr>
        <p:txBody>
          <a:bodyPr/>
          <a:lstStyle/>
          <a:p>
            <a:endParaRPr lang="en-ID" sz="2000"/>
          </a:p>
        </p:txBody>
      </p:sp>
      <p:sp>
        <p:nvSpPr>
          <p:cNvPr id="27" name="TextBox 27"/>
          <p:cNvSpPr txBox="1"/>
          <p:nvPr/>
        </p:nvSpPr>
        <p:spPr>
          <a:xfrm>
            <a:off x="1138092" y="3624086"/>
            <a:ext cx="8310707" cy="4877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65"/>
              </a:lnSpc>
            </a:pPr>
            <a:r>
              <a:rPr lang="en-US" sz="3200" spc="135" dirty="0">
                <a:solidFill>
                  <a:srgbClr val="191919"/>
                </a:solidFill>
                <a:latin typeface="Arimo"/>
              </a:rPr>
              <a:t>1.3.</a:t>
            </a:r>
            <a:r>
              <a:rPr lang="en-US" sz="3200" b="1" spc="135" dirty="0">
                <a:solidFill>
                  <a:srgbClr val="191919"/>
                </a:solidFill>
                <a:latin typeface="Arimo"/>
              </a:rPr>
              <a:t>Kỹ thuật </a:t>
            </a:r>
            <a:r>
              <a:rPr lang="en-US" sz="3200" b="1" spc="135" dirty="0" err="1">
                <a:solidFill>
                  <a:srgbClr val="191919"/>
                </a:solidFill>
                <a:latin typeface="Arimo"/>
              </a:rPr>
              <a:t>điều</a:t>
            </a:r>
            <a:r>
              <a:rPr lang="en-US" sz="3200" b="1" spc="135" dirty="0">
                <a:solidFill>
                  <a:srgbClr val="191919"/>
                </a:solidFill>
                <a:latin typeface="Arimo"/>
              </a:rPr>
              <a:t> </a:t>
            </a:r>
            <a:r>
              <a:rPr lang="en-US" sz="3200" b="1" spc="135" dirty="0" err="1">
                <a:solidFill>
                  <a:srgbClr val="191919"/>
                </a:solidFill>
                <a:latin typeface="Arimo"/>
              </a:rPr>
              <a:t>khiển</a:t>
            </a:r>
            <a:r>
              <a:rPr lang="en-US" sz="3200" b="1" spc="135" dirty="0">
                <a:solidFill>
                  <a:srgbClr val="191919"/>
                </a:solidFill>
                <a:latin typeface="Arimo"/>
              </a:rPr>
              <a:t> máy tính từ xa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281776" y="1746093"/>
            <a:ext cx="9377418" cy="647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83"/>
              </a:lnSpc>
              <a:spcBef>
                <a:spcPct val="0"/>
              </a:spcBef>
            </a:pPr>
            <a:r>
              <a:rPr lang="en-US" sz="4110" dirty="0">
                <a:solidFill>
                  <a:srgbClr val="13538A"/>
                </a:solidFill>
                <a:latin typeface="Clear Sans Bold"/>
              </a:rPr>
              <a:t>I</a:t>
            </a:r>
            <a:r>
              <a:rPr lang="en-US" sz="3200" dirty="0">
                <a:solidFill>
                  <a:srgbClr val="13538A"/>
                </a:solidFill>
                <a:latin typeface="Clear Sans Bold"/>
              </a:rPr>
              <a:t>. </a:t>
            </a:r>
            <a:r>
              <a:rPr lang="en-US" sz="4110" dirty="0" err="1">
                <a:solidFill>
                  <a:srgbClr val="13538A"/>
                </a:solidFill>
                <a:latin typeface="Clear Sans Bold"/>
              </a:rPr>
              <a:t>Cơ</a:t>
            </a:r>
            <a:r>
              <a:rPr lang="en-US" sz="4110" dirty="0">
                <a:solidFill>
                  <a:srgbClr val="13538A"/>
                </a:solidFill>
                <a:latin typeface="Clear Sans Bold"/>
              </a:rPr>
              <a:t> </a:t>
            </a:r>
            <a:r>
              <a:rPr lang="en-US" sz="4110" dirty="0" err="1">
                <a:solidFill>
                  <a:srgbClr val="13538A"/>
                </a:solidFill>
                <a:latin typeface="Clear Sans Bold"/>
              </a:rPr>
              <a:t>sở</a:t>
            </a:r>
            <a:r>
              <a:rPr lang="en-US" sz="4110" dirty="0">
                <a:solidFill>
                  <a:srgbClr val="13538A"/>
                </a:solidFill>
                <a:latin typeface="Clear Sans Bold"/>
              </a:rPr>
              <a:t> </a:t>
            </a:r>
            <a:r>
              <a:rPr lang="en-US" sz="4110" dirty="0" err="1">
                <a:solidFill>
                  <a:srgbClr val="13538A"/>
                </a:solidFill>
                <a:latin typeface="Clear Sans Bold"/>
              </a:rPr>
              <a:t>lý</a:t>
            </a:r>
            <a:r>
              <a:rPr lang="en-US" sz="4110" dirty="0">
                <a:solidFill>
                  <a:srgbClr val="13538A"/>
                </a:solidFill>
                <a:latin typeface="Clear Sans Bold"/>
              </a:rPr>
              <a:t> </a:t>
            </a:r>
            <a:r>
              <a:rPr lang="en-US" sz="4110" dirty="0" err="1">
                <a:solidFill>
                  <a:srgbClr val="13538A"/>
                </a:solidFill>
                <a:latin typeface="Clear Sans Bold"/>
              </a:rPr>
              <a:t>thuyết</a:t>
            </a:r>
            <a:endParaRPr lang="en-US" sz="4110" dirty="0">
              <a:solidFill>
                <a:srgbClr val="13538A"/>
              </a:solidFill>
              <a:latin typeface="Clear Sans Bold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E83AEE-8100-40BA-1A31-01072274A3B8}"/>
              </a:ext>
            </a:extLst>
          </p:cNvPr>
          <p:cNvSpPr/>
          <p:nvPr/>
        </p:nvSpPr>
        <p:spPr>
          <a:xfrm>
            <a:off x="3323252" y="4308620"/>
            <a:ext cx="4277150" cy="9765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1.Thiết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lập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ết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nối</a:t>
            </a:r>
            <a:endParaRPr lang="en-ID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0A0011-12B7-825B-CD01-19926B2BEA75}"/>
              </a:ext>
            </a:extLst>
          </p:cNvPr>
          <p:cNvSpPr/>
          <p:nvPr/>
        </p:nvSpPr>
        <p:spPr>
          <a:xfrm>
            <a:off x="3323252" y="6003112"/>
            <a:ext cx="4277150" cy="9058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3.Gửi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và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Nhận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Dữ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liệu</a:t>
            </a:r>
            <a:endParaRPr lang="en-ID" sz="2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B3CC92-F8F4-17FF-70FF-D08AA587103B}"/>
              </a:ext>
            </a:extLst>
          </p:cNvPr>
          <p:cNvSpPr/>
          <p:nvPr/>
        </p:nvSpPr>
        <p:spPr>
          <a:xfrm>
            <a:off x="9666245" y="4359928"/>
            <a:ext cx="4583153" cy="9819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2.Xác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thực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và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ổn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định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ết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nối</a:t>
            </a:r>
            <a:endParaRPr lang="en-ID" sz="2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5AC2D7-A11A-54E6-8DF2-28E4FD369B4E}"/>
              </a:ext>
            </a:extLst>
          </p:cNvPr>
          <p:cNvSpPr/>
          <p:nvPr/>
        </p:nvSpPr>
        <p:spPr>
          <a:xfrm>
            <a:off x="9666245" y="5927072"/>
            <a:ext cx="4583154" cy="9819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4.Đồng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bộ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hóa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dữ</a:t>
            </a:r>
            <a:r>
              <a:rPr lang="en-ID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liệu</a:t>
            </a:r>
            <a:endParaRPr lang="en-ID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5F2EC7-5C12-8B4A-1D6D-129E67B429D4}"/>
              </a:ext>
            </a:extLst>
          </p:cNvPr>
          <p:cNvSpPr/>
          <p:nvPr/>
        </p:nvSpPr>
        <p:spPr>
          <a:xfrm>
            <a:off x="3323252" y="7701943"/>
            <a:ext cx="4277151" cy="8389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5.Quản lí dữ </a:t>
            </a:r>
            <a:r>
              <a:rPr lang="en-US" sz="2000" b="1" dirty="0" err="1"/>
              <a:t>liệu</a:t>
            </a:r>
            <a:r>
              <a:rPr lang="en-US" sz="2000" b="1" dirty="0"/>
              <a:t> </a:t>
            </a:r>
            <a:r>
              <a:rPr lang="en-US" sz="2000" b="1" dirty="0" err="1"/>
              <a:t>đa</a:t>
            </a:r>
            <a:r>
              <a:rPr lang="en-US" sz="2000" b="1" dirty="0"/>
              <a:t> </a:t>
            </a:r>
            <a:r>
              <a:rPr lang="en-US" sz="2000" b="1" dirty="0" err="1"/>
              <a:t>luồng</a:t>
            </a:r>
            <a:endParaRPr lang="en-ID" sz="2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F08B5F-64E8-4D07-E78D-5E87FA59D9DE}"/>
              </a:ext>
            </a:extLst>
          </p:cNvPr>
          <p:cNvSpPr/>
          <p:nvPr/>
        </p:nvSpPr>
        <p:spPr>
          <a:xfrm>
            <a:off x="9666245" y="7701943"/>
            <a:ext cx="4583155" cy="8389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6.Mã </a:t>
            </a:r>
            <a:r>
              <a:rPr lang="en-US" sz="2000" b="1" dirty="0" err="1"/>
              <a:t>hóa</a:t>
            </a:r>
            <a:r>
              <a:rPr lang="en-US" sz="2000" b="1" dirty="0"/>
              <a:t> và bảo </a:t>
            </a:r>
            <a:r>
              <a:rPr lang="en-US" sz="2000" b="1" dirty="0" err="1"/>
              <a:t>mật</a:t>
            </a:r>
            <a:endParaRPr lang="en-ID" sz="20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2B8811-8267-045E-892A-9D5C1652AD0A}"/>
              </a:ext>
            </a:extLst>
          </p:cNvPr>
          <p:cNvSpPr/>
          <p:nvPr/>
        </p:nvSpPr>
        <p:spPr>
          <a:xfrm>
            <a:off x="9666245" y="9176708"/>
            <a:ext cx="4583155" cy="8389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8.Xử lí lỗi và </a:t>
            </a:r>
            <a:r>
              <a:rPr lang="en-US" sz="2000" b="1" dirty="0" err="1"/>
              <a:t>khôi</a:t>
            </a:r>
            <a:r>
              <a:rPr lang="en-US" sz="2000" b="1" dirty="0"/>
              <a:t> </a:t>
            </a:r>
            <a:r>
              <a:rPr lang="en-US" sz="2000" b="1" dirty="0" err="1"/>
              <a:t>phục</a:t>
            </a:r>
            <a:endParaRPr lang="en-ID" sz="2000" b="1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BA5782-9393-60EF-9DE0-E7A8DD79A6DF}"/>
              </a:ext>
            </a:extLst>
          </p:cNvPr>
          <p:cNvSpPr/>
          <p:nvPr/>
        </p:nvSpPr>
        <p:spPr>
          <a:xfrm>
            <a:off x="3323252" y="9176708"/>
            <a:ext cx="4277150" cy="8389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7.Quản lí </a:t>
            </a:r>
            <a:r>
              <a:rPr lang="en-US" sz="2000" b="1" dirty="0" err="1"/>
              <a:t>phiên</a:t>
            </a:r>
            <a:r>
              <a:rPr lang="en-US" sz="2000" b="1" dirty="0"/>
              <a:t> làm </a:t>
            </a:r>
            <a:r>
              <a:rPr lang="en-US" sz="2000" b="1" dirty="0" err="1"/>
              <a:t>việc</a:t>
            </a:r>
            <a:endParaRPr lang="en-ID" sz="2000" b="1" dirty="0"/>
          </a:p>
        </p:txBody>
      </p:sp>
    </p:spTree>
    <p:extLst>
      <p:ext uri="{BB962C8B-B14F-4D97-AF65-F5344CB8AC3E}">
        <p14:creationId xmlns:p14="http://schemas.microsoft.com/office/powerpoint/2010/main" val="96662912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017127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5478685" cy="10287000"/>
          </a:xfrm>
          <a:custGeom>
            <a:avLst/>
            <a:gdLst/>
            <a:ahLst/>
            <a:cxnLst/>
            <a:rect l="l" t="t" r="r" b="b"/>
            <a:pathLst>
              <a:path w="5478685" h="10287000">
                <a:moveTo>
                  <a:pt x="0" y="0"/>
                </a:moveTo>
                <a:lnTo>
                  <a:pt x="5478685" y="0"/>
                </a:lnTo>
                <a:lnTo>
                  <a:pt x="547868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77462" r="-104359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Freeform 4"/>
          <p:cNvSpPr/>
          <p:nvPr/>
        </p:nvSpPr>
        <p:spPr>
          <a:xfrm rot="-5400000">
            <a:off x="1028700" y="8425198"/>
            <a:ext cx="833102" cy="833102"/>
          </a:xfrm>
          <a:custGeom>
            <a:avLst/>
            <a:gdLst/>
            <a:ahLst/>
            <a:cxnLst/>
            <a:rect l="l" t="t" r="r" b="b"/>
            <a:pathLst>
              <a:path w="833102" h="833102">
                <a:moveTo>
                  <a:pt x="0" y="0"/>
                </a:moveTo>
                <a:lnTo>
                  <a:pt x="833102" y="0"/>
                </a:lnTo>
                <a:lnTo>
                  <a:pt x="833102" y="833102"/>
                </a:lnTo>
                <a:lnTo>
                  <a:pt x="0" y="8331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6" name="TextBox 6"/>
          <p:cNvSpPr txBox="1"/>
          <p:nvPr/>
        </p:nvSpPr>
        <p:spPr>
          <a:xfrm>
            <a:off x="7495199" y="3245428"/>
            <a:ext cx="10355968" cy="3491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79"/>
              </a:lnSpc>
            </a:pPr>
            <a:r>
              <a:rPr lang="en-US" sz="12000" spc="120">
                <a:solidFill>
                  <a:srgbClr val="FFFFFF"/>
                </a:solidFill>
                <a:latin typeface="Clear Sans Bold Bold"/>
              </a:rPr>
              <a:t>II. Tổng quan đề tài</a:t>
            </a:r>
          </a:p>
        </p:txBody>
      </p:sp>
      <p:sp>
        <p:nvSpPr>
          <p:cNvPr id="7" name="AutoShape 7"/>
          <p:cNvSpPr/>
          <p:nvPr/>
        </p:nvSpPr>
        <p:spPr>
          <a:xfrm>
            <a:off x="7806929" y="5056873"/>
            <a:ext cx="9452371" cy="39002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ID"/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9B10DCE-0B88-2C3F-9E5C-DEF682D77951}"/>
              </a:ext>
            </a:extLst>
          </p:cNvPr>
          <p:cNvSpPr txBox="1"/>
          <p:nvPr/>
        </p:nvSpPr>
        <p:spPr>
          <a:xfrm rot="16200000">
            <a:off x="-2822150" y="4354841"/>
            <a:ext cx="8575049" cy="398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12"/>
              </a:lnSpc>
            </a:pPr>
            <a:r>
              <a:rPr lang="en-US" sz="2400" spc="105" dirty="0">
                <a:solidFill>
                  <a:srgbClr val="191919"/>
                </a:solidFill>
                <a:latin typeface="Arimo Bold"/>
              </a:rPr>
              <a:t>PBL4: </a:t>
            </a:r>
            <a:r>
              <a:rPr lang="vi-V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DỰ ÁN HỆ ĐIỀU HÀNH &amp; MẠNG MÁY TÍNH</a:t>
            </a:r>
            <a:endParaRPr lang="en-US" sz="2400" spc="105" dirty="0">
              <a:solidFill>
                <a:srgbClr val="191919"/>
              </a:solidFill>
              <a:latin typeface="Arimo Bold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538442" cy="10287000"/>
          </a:xfrm>
          <a:prstGeom prst="rect">
            <a:avLst/>
          </a:prstGeom>
          <a:solidFill>
            <a:srgbClr val="37C9EF"/>
          </a:solidFill>
        </p:spPr>
        <p:txBody>
          <a:bodyPr/>
          <a:lstStyle/>
          <a:p>
            <a:endParaRPr lang="en-ID"/>
          </a:p>
        </p:txBody>
      </p:sp>
      <p:pic>
        <p:nvPicPr>
          <p:cNvPr id="2050" name="Picture 2" descr="17 phần mềm điều khiển máy tính từ xa tốt nhất tháng 8/2023">
            <a:extLst>
              <a:ext uri="{FF2B5EF4-FFF2-40B4-BE49-F238E27FC236}">
                <a16:creationId xmlns:a16="http://schemas.microsoft.com/office/drawing/2014/main" id="{778A3551-4C4B-100B-CD18-A039B92B6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0861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C8FD76-E9B8-2877-DEE9-242C7327E0C2}"/>
              </a:ext>
            </a:extLst>
          </p:cNvPr>
          <p:cNvSpPr txBox="1"/>
          <p:nvPr/>
        </p:nvSpPr>
        <p:spPr>
          <a:xfrm>
            <a:off x="1524000" y="571500"/>
            <a:ext cx="15087600" cy="23083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Phần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mềm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điều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khiển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máy tính từ xa</a:t>
            </a:r>
          </a:p>
          <a:p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	-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Kết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nối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thông qua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địa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chỉ IP</a:t>
            </a:r>
          </a:p>
          <a:p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	-Sử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dụng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giao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thức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TCP và UDP</a:t>
            </a:r>
          </a:p>
          <a:p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Có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thêm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một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số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chức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năng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giao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tiếp cơ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bản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như nhắn tin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hoặc</a:t>
            </a:r>
            <a:r>
              <a:rPr lang="en-US" sz="3600" b="1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gọi </a:t>
            </a:r>
            <a:r>
              <a:rPr lang="en-US" sz="3600" b="1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thoại</a:t>
            </a:r>
            <a:r>
              <a:rPr lang="en-US" sz="3600" dirty="0"/>
              <a:t>.</a:t>
            </a:r>
            <a:endParaRPr lang="en-ID" sz="3600" dirty="0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-675902"/>
            <a:ext cx="17259300" cy="3934124"/>
          </a:xfrm>
          <a:custGeom>
            <a:avLst/>
            <a:gdLst/>
            <a:ahLst/>
            <a:cxnLst/>
            <a:rect l="l" t="t" r="r" b="b"/>
            <a:pathLst>
              <a:path w="17259300" h="3934124">
                <a:moveTo>
                  <a:pt x="0" y="0"/>
                </a:moveTo>
                <a:lnTo>
                  <a:pt x="17259300" y="0"/>
                </a:lnTo>
                <a:lnTo>
                  <a:pt x="17259300" y="3934123"/>
                </a:lnTo>
                <a:lnTo>
                  <a:pt x="0" y="39341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60" t="-170360" b="-39930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>
            <a:off x="1652160" y="1110292"/>
            <a:ext cx="1966665" cy="1966665"/>
          </a:xfrm>
          <a:custGeom>
            <a:avLst/>
            <a:gdLst/>
            <a:ahLst/>
            <a:cxnLst/>
            <a:rect l="l" t="t" r="r" b="b"/>
            <a:pathLst>
              <a:path w="1966665" h="1966665">
                <a:moveTo>
                  <a:pt x="0" y="0"/>
                </a:moveTo>
                <a:lnTo>
                  <a:pt x="1966665" y="0"/>
                </a:lnTo>
                <a:lnTo>
                  <a:pt x="1966665" y="1966665"/>
                </a:lnTo>
                <a:lnTo>
                  <a:pt x="0" y="19666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AutoShape 4"/>
          <p:cNvSpPr/>
          <p:nvPr/>
        </p:nvSpPr>
        <p:spPr>
          <a:xfrm>
            <a:off x="0" y="0"/>
            <a:ext cx="538442" cy="10287000"/>
          </a:xfrm>
          <a:prstGeom prst="rect">
            <a:avLst/>
          </a:prstGeom>
          <a:solidFill>
            <a:srgbClr val="37C9EF"/>
          </a:solidFill>
        </p:spPr>
        <p:txBody>
          <a:bodyPr/>
          <a:lstStyle/>
          <a:p>
            <a:endParaRPr lang="en-ID"/>
          </a:p>
        </p:txBody>
      </p:sp>
      <p:sp>
        <p:nvSpPr>
          <p:cNvPr id="6" name="TextBox 6"/>
          <p:cNvSpPr txBox="1"/>
          <p:nvPr/>
        </p:nvSpPr>
        <p:spPr>
          <a:xfrm>
            <a:off x="269221" y="4869002"/>
            <a:ext cx="8646179" cy="527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585"/>
              </a:lnSpc>
            </a:pPr>
            <a:endParaRPr dirty="0"/>
          </a:p>
          <a:p>
            <a:pPr marL="755651" lvl="1" indent="-377825" algn="just">
              <a:lnSpc>
                <a:spcPts val="4585"/>
              </a:lnSpc>
              <a:buFont typeface="Arial"/>
              <a:buChar char="•"/>
            </a:pP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Hệ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thống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gồm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có 2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tác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nhân: </a:t>
            </a:r>
          </a:p>
          <a:p>
            <a:pPr marL="1511301" lvl="2" indent="-503767" algn="just">
              <a:lnSpc>
                <a:spcPts val="4585"/>
              </a:lnSpc>
              <a:buFont typeface="Arial"/>
              <a:buChar char="⚬"/>
            </a:pP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Người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điều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khiển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(client)</a:t>
            </a:r>
          </a:p>
          <a:p>
            <a:pPr marL="1511301" lvl="2" indent="-503767" algn="just">
              <a:lnSpc>
                <a:spcPts val="4585"/>
              </a:lnSpc>
              <a:buFont typeface="Arial"/>
              <a:buChar char="⚬"/>
            </a:pP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Người được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điều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khiển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(server) </a:t>
            </a:r>
          </a:p>
          <a:p>
            <a:pPr algn="just">
              <a:lnSpc>
                <a:spcPts val="4585"/>
              </a:lnSpc>
            </a:pPr>
            <a:endParaRPr lang="en-US" sz="3500" dirty="0">
              <a:solidFill>
                <a:srgbClr val="191919"/>
              </a:solidFill>
              <a:latin typeface="Clear Sans Regular"/>
            </a:endParaRPr>
          </a:p>
          <a:p>
            <a:pPr algn="just">
              <a:lnSpc>
                <a:spcPts val="4585"/>
              </a:lnSpc>
            </a:pPr>
            <a:endParaRPr lang="en-US" sz="3500" dirty="0">
              <a:solidFill>
                <a:srgbClr val="191919"/>
              </a:solidFill>
              <a:latin typeface="Clear Sans Regular"/>
            </a:endParaRPr>
          </a:p>
          <a:p>
            <a:pPr algn="just">
              <a:lnSpc>
                <a:spcPts val="4585"/>
              </a:lnSpc>
            </a:pPr>
            <a:endParaRPr lang="en-US" sz="3500" dirty="0">
              <a:solidFill>
                <a:srgbClr val="191919"/>
              </a:solidFill>
              <a:latin typeface="Clear Sans Regular"/>
            </a:endParaRPr>
          </a:p>
          <a:p>
            <a:pPr algn="just">
              <a:lnSpc>
                <a:spcPts val="4585"/>
              </a:lnSpc>
            </a:pPr>
            <a:endParaRPr lang="en-US" sz="3500" dirty="0">
              <a:solidFill>
                <a:srgbClr val="191919"/>
              </a:solidFill>
              <a:latin typeface="Clear Sans Regular"/>
            </a:endParaRPr>
          </a:p>
          <a:p>
            <a:pPr algn="just">
              <a:lnSpc>
                <a:spcPts val="4585"/>
              </a:lnSpc>
              <a:spcBef>
                <a:spcPct val="0"/>
              </a:spcBef>
            </a:pPr>
            <a:endParaRPr lang="en-US" sz="3500" dirty="0">
              <a:solidFill>
                <a:srgbClr val="191919"/>
              </a:solidFill>
              <a:latin typeface="Clear Sans Regular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260973" y="1772632"/>
            <a:ext cx="10642612" cy="640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19"/>
              </a:lnSpc>
            </a:pPr>
            <a:r>
              <a:rPr lang="en-US" sz="5400" spc="239" dirty="0" err="1">
                <a:solidFill>
                  <a:srgbClr val="13538A"/>
                </a:solidFill>
                <a:latin typeface="Clear Sans Bold"/>
              </a:rPr>
              <a:t>Các</a:t>
            </a:r>
            <a:r>
              <a:rPr lang="en-US" sz="5400" spc="239" dirty="0">
                <a:solidFill>
                  <a:srgbClr val="13538A"/>
                </a:solidFill>
                <a:latin typeface="Clear Sans Bold"/>
              </a:rPr>
              <a:t> </a:t>
            </a:r>
            <a:r>
              <a:rPr lang="en-US" sz="5400" spc="239" dirty="0" err="1">
                <a:solidFill>
                  <a:srgbClr val="13538A"/>
                </a:solidFill>
                <a:latin typeface="Clear Sans Bold"/>
              </a:rPr>
              <a:t>tác</a:t>
            </a:r>
            <a:r>
              <a:rPr lang="en-US" sz="5400" spc="239" dirty="0">
                <a:solidFill>
                  <a:srgbClr val="13538A"/>
                </a:solidFill>
                <a:latin typeface="Clear Sans Bold"/>
              </a:rPr>
              <a:t> nhân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70D3A0-0FF8-35EE-D1C1-9FFC885535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3920562"/>
            <a:ext cx="8127998" cy="583003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-675902"/>
            <a:ext cx="17259300" cy="3934124"/>
          </a:xfrm>
          <a:custGeom>
            <a:avLst/>
            <a:gdLst/>
            <a:ahLst/>
            <a:cxnLst/>
            <a:rect l="l" t="t" r="r" b="b"/>
            <a:pathLst>
              <a:path w="17259300" h="3934124">
                <a:moveTo>
                  <a:pt x="0" y="0"/>
                </a:moveTo>
                <a:lnTo>
                  <a:pt x="17259300" y="0"/>
                </a:lnTo>
                <a:lnTo>
                  <a:pt x="17259300" y="3934123"/>
                </a:lnTo>
                <a:lnTo>
                  <a:pt x="0" y="39341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60" t="-170360" b="-39930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Freeform 3"/>
          <p:cNvSpPr/>
          <p:nvPr/>
        </p:nvSpPr>
        <p:spPr>
          <a:xfrm>
            <a:off x="1652160" y="1110292"/>
            <a:ext cx="1966665" cy="1966665"/>
          </a:xfrm>
          <a:custGeom>
            <a:avLst/>
            <a:gdLst/>
            <a:ahLst/>
            <a:cxnLst/>
            <a:rect l="l" t="t" r="r" b="b"/>
            <a:pathLst>
              <a:path w="1966665" h="1966665">
                <a:moveTo>
                  <a:pt x="0" y="0"/>
                </a:moveTo>
                <a:lnTo>
                  <a:pt x="1966665" y="0"/>
                </a:lnTo>
                <a:lnTo>
                  <a:pt x="1966665" y="1966665"/>
                </a:lnTo>
                <a:lnTo>
                  <a:pt x="0" y="19666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4" name="AutoShape 4"/>
          <p:cNvSpPr/>
          <p:nvPr/>
        </p:nvSpPr>
        <p:spPr>
          <a:xfrm>
            <a:off x="0" y="0"/>
            <a:ext cx="538442" cy="10287000"/>
          </a:xfrm>
          <a:prstGeom prst="rect">
            <a:avLst/>
          </a:prstGeom>
          <a:solidFill>
            <a:srgbClr val="37C9EF"/>
          </a:solidFill>
        </p:spPr>
        <p:txBody>
          <a:bodyPr/>
          <a:lstStyle/>
          <a:p>
            <a:endParaRPr lang="en-ID"/>
          </a:p>
        </p:txBody>
      </p:sp>
      <p:sp>
        <p:nvSpPr>
          <p:cNvPr id="5" name="TextBox 5"/>
          <p:cNvSpPr txBox="1"/>
          <p:nvPr/>
        </p:nvSpPr>
        <p:spPr>
          <a:xfrm>
            <a:off x="2214634" y="1772632"/>
            <a:ext cx="10642612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19"/>
              </a:lnSpc>
            </a:pPr>
            <a:r>
              <a:rPr lang="en-US" sz="3999" spc="239">
                <a:solidFill>
                  <a:srgbClr val="13538A"/>
                </a:solidFill>
                <a:latin typeface="Clear Sans Bold"/>
              </a:rPr>
              <a:t>Tổng quan chức năng hệ thống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214634" y="3458845"/>
            <a:ext cx="16990079" cy="3501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77826" lvl="1" algn="just">
              <a:lnSpc>
                <a:spcPts val="4585"/>
              </a:lnSpc>
            </a:pPr>
            <a:r>
              <a:rPr lang="en-US" sz="4400" b="1" dirty="0">
                <a:solidFill>
                  <a:srgbClr val="191919"/>
                </a:solidFill>
                <a:latin typeface="Clear Sans Regular"/>
              </a:rPr>
              <a:t>Client</a:t>
            </a:r>
          </a:p>
          <a:p>
            <a:pPr marL="755651" lvl="1" indent="-377825" algn="just">
              <a:lnSpc>
                <a:spcPts val="4585"/>
              </a:lnSpc>
              <a:buFont typeface="Arial"/>
              <a:buChar char="•"/>
            </a:pP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Điều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khiển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máy tính từ xa thông qua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chuột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và bàn phím</a:t>
            </a:r>
          </a:p>
          <a:p>
            <a:pPr marL="755651" lvl="1" indent="-377825" algn="just">
              <a:lnSpc>
                <a:spcPts val="4585"/>
              </a:lnSpc>
              <a:buFont typeface="Arial"/>
              <a:buChar char="•"/>
            </a:pP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Giao tiếp bằng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âm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thanh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(gọi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thoại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)</a:t>
            </a:r>
          </a:p>
          <a:p>
            <a:pPr marL="755651" lvl="1" indent="-377825" algn="just">
              <a:lnSpc>
                <a:spcPts val="4585"/>
              </a:lnSpc>
              <a:buFont typeface="Arial"/>
              <a:buChar char="•"/>
            </a:pP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Nhắn tin</a:t>
            </a:r>
          </a:p>
          <a:p>
            <a:pPr algn="just">
              <a:lnSpc>
                <a:spcPts val="4585"/>
              </a:lnSpc>
            </a:pPr>
            <a:endParaRPr lang="en-US" sz="3500" dirty="0">
              <a:solidFill>
                <a:srgbClr val="191919"/>
              </a:solidFill>
              <a:latin typeface="Clear Sans Regular"/>
            </a:endParaRPr>
          </a:p>
          <a:p>
            <a:pPr algn="just">
              <a:lnSpc>
                <a:spcPts val="4585"/>
              </a:lnSpc>
              <a:spcBef>
                <a:spcPct val="0"/>
              </a:spcBef>
            </a:pPr>
            <a:endParaRPr lang="en-US" sz="3500" dirty="0">
              <a:solidFill>
                <a:srgbClr val="191919"/>
              </a:solidFill>
              <a:latin typeface="Clear Sans Regular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4D884E61-FFC8-F7CF-43E8-147AF28BD2A1}"/>
              </a:ext>
            </a:extLst>
          </p:cNvPr>
          <p:cNvSpPr txBox="1"/>
          <p:nvPr/>
        </p:nvSpPr>
        <p:spPr>
          <a:xfrm>
            <a:off x="2214633" y="6785529"/>
            <a:ext cx="16990079" cy="3501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77826" lvl="1" algn="just">
              <a:lnSpc>
                <a:spcPts val="4585"/>
              </a:lnSpc>
            </a:pPr>
            <a:r>
              <a:rPr lang="en-US" sz="4800" dirty="0">
                <a:solidFill>
                  <a:srgbClr val="191919"/>
                </a:solidFill>
                <a:latin typeface="Clear Sans Regular"/>
              </a:rPr>
              <a:t>Server</a:t>
            </a:r>
          </a:p>
          <a:p>
            <a:pPr marL="755651" lvl="1" indent="-377825" algn="just">
              <a:lnSpc>
                <a:spcPts val="4585"/>
              </a:lnSpc>
              <a:buFont typeface="Arial"/>
              <a:buChar char="•"/>
            </a:pP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Chia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sẻ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màn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hình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cho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client</a:t>
            </a:r>
          </a:p>
          <a:p>
            <a:pPr marL="755651" lvl="1" indent="-377825" algn="just">
              <a:lnSpc>
                <a:spcPts val="4585"/>
              </a:lnSpc>
              <a:buFont typeface="Arial"/>
              <a:buChar char="•"/>
            </a:pP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Giao tiếp bằng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âm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thanh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 (gọi </a:t>
            </a:r>
            <a:r>
              <a:rPr lang="en-US" sz="3500" dirty="0" err="1">
                <a:solidFill>
                  <a:srgbClr val="191919"/>
                </a:solidFill>
                <a:latin typeface="Clear Sans Regular"/>
              </a:rPr>
              <a:t>thoại</a:t>
            </a: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)</a:t>
            </a:r>
          </a:p>
          <a:p>
            <a:pPr marL="755651" lvl="1" indent="-377825" algn="just">
              <a:lnSpc>
                <a:spcPts val="4585"/>
              </a:lnSpc>
              <a:buFont typeface="Arial"/>
              <a:buChar char="•"/>
            </a:pPr>
            <a:r>
              <a:rPr lang="en-US" sz="3500" dirty="0">
                <a:solidFill>
                  <a:srgbClr val="191919"/>
                </a:solidFill>
                <a:latin typeface="Clear Sans Regular"/>
              </a:rPr>
              <a:t>Nhắn tin</a:t>
            </a:r>
          </a:p>
          <a:p>
            <a:pPr algn="just">
              <a:lnSpc>
                <a:spcPts val="4585"/>
              </a:lnSpc>
            </a:pPr>
            <a:endParaRPr lang="en-US" sz="3500" dirty="0">
              <a:solidFill>
                <a:srgbClr val="191919"/>
              </a:solidFill>
              <a:latin typeface="Clear Sans Regular"/>
            </a:endParaRPr>
          </a:p>
          <a:p>
            <a:pPr algn="just">
              <a:lnSpc>
                <a:spcPts val="4585"/>
              </a:lnSpc>
              <a:spcBef>
                <a:spcPct val="0"/>
              </a:spcBef>
            </a:pPr>
            <a:endParaRPr lang="en-US" sz="3500" dirty="0">
              <a:solidFill>
                <a:srgbClr val="191919"/>
              </a:solidFill>
              <a:latin typeface="Clear Sans Regular"/>
            </a:endParaRP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508</Words>
  <Application>Microsoft Office PowerPoint</Application>
  <PresentationFormat>Custom</PresentationFormat>
  <Paragraphs>72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Dancing Script</vt:lpstr>
      <vt:lpstr>Calibri</vt:lpstr>
      <vt:lpstr>Clear Sans Bold Bold</vt:lpstr>
      <vt:lpstr>Arimo</vt:lpstr>
      <vt:lpstr>Clear Sans Bold</vt:lpstr>
      <vt:lpstr>Arial</vt:lpstr>
      <vt:lpstr>Arimo Bold</vt:lpstr>
      <vt:lpstr>Clear Sans Regular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cuối kỳ</dc:title>
  <cp:lastModifiedBy>Lưu Văn Duy</cp:lastModifiedBy>
  <cp:revision>4</cp:revision>
  <dcterms:created xsi:type="dcterms:W3CDTF">2006-08-16T00:00:00Z</dcterms:created>
  <dcterms:modified xsi:type="dcterms:W3CDTF">2024-01-03T14:24:09Z</dcterms:modified>
  <dc:identifier>DAFf-IOwfcs</dc:identifier>
</cp:coreProperties>
</file>

<file path=docProps/thumbnail.jpeg>
</file>